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3"/>
  </p:handoutMasterIdLst>
  <p:sldIdLst>
    <p:sldId id="273" r:id="rId2"/>
    <p:sldId id="274" r:id="rId3"/>
    <p:sldId id="294" r:id="rId4"/>
    <p:sldId id="275" r:id="rId5"/>
    <p:sldId id="276" r:id="rId6"/>
    <p:sldId id="287" r:id="rId7"/>
    <p:sldId id="289" r:id="rId8"/>
    <p:sldId id="291" r:id="rId9"/>
    <p:sldId id="292" r:id="rId10"/>
    <p:sldId id="297" r:id="rId11"/>
    <p:sldId id="296" r:id="rId12"/>
    <p:sldId id="298" r:id="rId13"/>
    <p:sldId id="299" r:id="rId14"/>
    <p:sldId id="300" r:id="rId15"/>
    <p:sldId id="301" r:id="rId16"/>
    <p:sldId id="302" r:id="rId17"/>
    <p:sldId id="304" r:id="rId18"/>
    <p:sldId id="305" r:id="rId19"/>
    <p:sldId id="306" r:id="rId20"/>
    <p:sldId id="308" r:id="rId21"/>
    <p:sldId id="307" r:id="rId22"/>
  </p:sldIdLst>
  <p:sldSz cx="9144000" cy="6858000" type="screen4x3"/>
  <p:notesSz cx="6858000" cy="9144000"/>
  <p:defaultTextStyle>
    <a:defPPr>
      <a:defRPr lang="en-US"/>
    </a:defPPr>
    <a:lvl1pPr algn="l" rtl="0" fontAlgn="base">
      <a:spcBef>
        <a:spcPct val="0"/>
      </a:spcBef>
      <a:spcAft>
        <a:spcPct val="0"/>
      </a:spcAft>
      <a:defRPr sz="2400" i="1"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i="1"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i="1"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i="1"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i="1"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i="1"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i="1"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i="1"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i="1"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97" autoAdjust="0"/>
    <p:restoredTop sz="90929"/>
  </p:normalViewPr>
  <p:slideViewPr>
    <p:cSldViewPr>
      <p:cViewPr varScale="1">
        <p:scale>
          <a:sx n="63" d="100"/>
          <a:sy n="63" d="100"/>
        </p:scale>
        <p:origin x="-96"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0"/>
            </a:lvl1pPr>
          </a:lstStyle>
          <a:p>
            <a:endParaRPr lang="en-US"/>
          </a:p>
        </p:txBody>
      </p:sp>
      <p:sp>
        <p:nvSpPr>
          <p:cNvPr id="2253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vl1pPr>
          </a:lstStyle>
          <a:p>
            <a:endParaRPr lang="en-US"/>
          </a:p>
        </p:txBody>
      </p:sp>
      <p:sp>
        <p:nvSpPr>
          <p:cNvPr id="2253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i="0"/>
            </a:lvl1pPr>
          </a:lstStyle>
          <a:p>
            <a:endParaRPr lang="en-US"/>
          </a:p>
        </p:txBody>
      </p:sp>
      <p:sp>
        <p:nvSpPr>
          <p:cNvPr id="2253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lvl1pPr>
          </a:lstStyle>
          <a:p>
            <a:fld id="{273DE983-EDFE-42B6-B919-CAA43E79334E}"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63B16D-EE65-4CDE-89D3-BBBDE8CEE59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07FE1F-68F5-402A-9BCE-FC5C8CF156A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D4F9FD5-5E2C-4F86-A0AB-0BCFE3E0057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44822F0-49F7-4E55-9E02-A11C08D767F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0E06953-0E8B-4CE0-B5FE-8254A9DEC6D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A551316-F001-4324-A050-80A3E32E1CA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CABFD8F-86EF-4ECD-BC7E-64681A6221A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9F8BEFF-C980-4B8F-8697-FE3124E05B6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B6C50C1-81E1-4C89-9A0C-B6AF9FE0C19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5AB730F-C567-416E-B5B1-24E13A876ED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222266E-8330-449E-9221-872A6A9A4EF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i="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i="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i="0"/>
            </a:lvl1pPr>
          </a:lstStyle>
          <a:p>
            <a:fld id="{CF1CC0A0-A3FD-4593-8F2F-2EB95734ADE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cs typeface="Times New Roman" pitchFamily="18" charset="0"/>
        </a:defRPr>
      </a:lvl2pPr>
      <a:lvl3pPr algn="ctr" rtl="0" fontAlgn="base">
        <a:spcBef>
          <a:spcPct val="0"/>
        </a:spcBef>
        <a:spcAft>
          <a:spcPct val="0"/>
        </a:spcAft>
        <a:defRPr sz="4400">
          <a:solidFill>
            <a:schemeClr val="tx2"/>
          </a:solidFill>
          <a:latin typeface="Times New Roman" pitchFamily="18" charset="0"/>
          <a:cs typeface="Times New Roman" pitchFamily="18" charset="0"/>
        </a:defRPr>
      </a:lvl3pPr>
      <a:lvl4pPr algn="ctr" rtl="0" fontAlgn="base">
        <a:spcBef>
          <a:spcPct val="0"/>
        </a:spcBef>
        <a:spcAft>
          <a:spcPct val="0"/>
        </a:spcAft>
        <a:defRPr sz="4400">
          <a:solidFill>
            <a:schemeClr val="tx2"/>
          </a:solidFill>
          <a:latin typeface="Times New Roman" pitchFamily="18" charset="0"/>
          <a:cs typeface="Times New Roman" pitchFamily="18" charset="0"/>
        </a:defRPr>
      </a:lvl4pPr>
      <a:lvl5pPr algn="ctr" rtl="0" fontAlgn="base">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9458" name="WordArt 2"/>
          <p:cNvSpPr>
            <a:spLocks noChangeArrowheads="1" noChangeShapeType="1" noTextEdit="1"/>
          </p:cNvSpPr>
          <p:nvPr/>
        </p:nvSpPr>
        <p:spPr bwMode="auto">
          <a:xfrm>
            <a:off x="0" y="2667000"/>
            <a:ext cx="9144000" cy="2895600"/>
          </a:xfrm>
          <a:prstGeom prst="rect">
            <a:avLst/>
          </a:prstGeom>
        </p:spPr>
        <p:txBody>
          <a:bodyPr wrap="none" fromWordArt="1">
            <a:prstTxWarp prst="textPlain">
              <a:avLst>
                <a:gd name="adj" fmla="val 50000"/>
              </a:avLst>
            </a:prstTxWarp>
          </a:bodyPr>
          <a:lstStyle/>
          <a:p>
            <a:pPr algn="ctr"/>
            <a:r>
              <a:rPr lang="en-US" sz="4800" kern="10" dirty="0" smtClean="0">
                <a:ln w="19050">
                  <a:solidFill>
                    <a:srgbClr val="99CCFF"/>
                  </a:solidFill>
                  <a:round/>
                  <a:headEnd/>
                  <a:tailEnd/>
                </a:ln>
                <a:solidFill>
                  <a:srgbClr val="0066CC"/>
                </a:solidFill>
                <a:effectLst>
                  <a:outerShdw dist="35921" dir="2700000" algn="ctr" rotWithShape="0">
                    <a:srgbClr val="990000"/>
                  </a:outerShdw>
                </a:effectLst>
                <a:latin typeface="Magneto"/>
              </a:rPr>
              <a:t>European and American Imperialism</a:t>
            </a:r>
            <a:endParaRPr lang="en-US" sz="4800" kern="10" dirty="0">
              <a:ln w="19050">
                <a:solidFill>
                  <a:srgbClr val="99CCFF"/>
                </a:solidFill>
                <a:round/>
                <a:headEnd/>
                <a:tailEnd/>
              </a:ln>
              <a:solidFill>
                <a:srgbClr val="0066CC"/>
              </a:solidFill>
              <a:effectLst>
                <a:outerShdw dist="35921" dir="2700000" algn="ctr" rotWithShape="0">
                  <a:srgbClr val="990000"/>
                </a:outerShdw>
              </a:effectLst>
              <a:latin typeface="Magneto"/>
            </a:endParaRPr>
          </a:p>
          <a:p>
            <a:pPr algn="ctr"/>
            <a:endParaRPr lang="en-US" sz="4800" kern="10" dirty="0">
              <a:ln w="19050">
                <a:solidFill>
                  <a:srgbClr val="99CCFF"/>
                </a:solidFill>
                <a:round/>
                <a:headEnd/>
                <a:tailEnd/>
              </a:ln>
              <a:solidFill>
                <a:srgbClr val="0066CC"/>
              </a:solidFill>
              <a:effectLst>
                <a:outerShdw dist="35921" dir="2700000" algn="ctr" rotWithShape="0">
                  <a:srgbClr val="990000"/>
                </a:outerShdw>
              </a:effectLst>
              <a:latin typeface="Magneto"/>
            </a:endParaRPr>
          </a:p>
        </p:txBody>
      </p:sp>
      <p:sp>
        <p:nvSpPr>
          <p:cNvPr id="19459" name="Rectangle 3"/>
          <p:cNvSpPr>
            <a:spLocks noGrp="1" noChangeArrowheads="1"/>
          </p:cNvSpPr>
          <p:nvPr>
            <p:ph type="title" idx="4294967295"/>
          </p:nvPr>
        </p:nvSpPr>
        <p:spPr/>
        <p:txBody>
          <a:bodyPr/>
          <a:lstStyle/>
          <a:p>
            <a:r>
              <a:rPr lang="en-US"/>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0" y="0"/>
            <a:ext cx="9144000" cy="731838"/>
          </a:xfrm>
          <a:prstGeom prst="rect">
            <a:avLst/>
          </a:prstGeom>
          <a:noFill/>
          <a:ln w="9525">
            <a:noFill/>
            <a:miter lim="800000"/>
            <a:headEnd/>
            <a:tailEnd/>
          </a:ln>
        </p:spPr>
        <p:txBody>
          <a:bodyPr>
            <a:spAutoFit/>
          </a:bodyPr>
          <a:lstStyle/>
          <a:p>
            <a:pPr algn="ctr">
              <a:spcBef>
                <a:spcPct val="50000"/>
              </a:spcBef>
            </a:pPr>
            <a:r>
              <a:rPr lang="en-US" sz="4200" b="1"/>
              <a:t>U.S. Imperialism</a:t>
            </a:r>
          </a:p>
        </p:txBody>
      </p:sp>
      <p:sp>
        <p:nvSpPr>
          <p:cNvPr id="3075" name="Text Box 5"/>
          <p:cNvSpPr txBox="1">
            <a:spLocks noChangeArrowheads="1"/>
          </p:cNvSpPr>
          <p:nvPr/>
        </p:nvSpPr>
        <p:spPr bwMode="auto">
          <a:xfrm>
            <a:off x="0" y="914400"/>
            <a:ext cx="4191000" cy="457200"/>
          </a:xfrm>
          <a:prstGeom prst="rect">
            <a:avLst/>
          </a:prstGeom>
          <a:noFill/>
          <a:ln w="9525">
            <a:noFill/>
            <a:miter lim="800000"/>
            <a:headEnd/>
            <a:tailEnd/>
          </a:ln>
        </p:spPr>
        <p:txBody>
          <a:bodyPr>
            <a:spAutoFit/>
          </a:bodyPr>
          <a:lstStyle/>
          <a:p>
            <a:pPr>
              <a:spcBef>
                <a:spcPct val="50000"/>
              </a:spcBef>
            </a:pPr>
            <a:endParaRPr lang="en-US" u="none">
              <a:latin typeface="Times New Roman" pitchFamily="18" charset="0"/>
            </a:endParaRPr>
          </a:p>
        </p:txBody>
      </p:sp>
      <p:sp>
        <p:nvSpPr>
          <p:cNvPr id="11270" name="Text Box 6"/>
          <p:cNvSpPr txBox="1">
            <a:spLocks noChangeArrowheads="1"/>
          </p:cNvSpPr>
          <p:nvPr/>
        </p:nvSpPr>
        <p:spPr bwMode="auto">
          <a:xfrm>
            <a:off x="0" y="685800"/>
            <a:ext cx="4191000" cy="4549775"/>
          </a:xfrm>
          <a:prstGeom prst="rect">
            <a:avLst/>
          </a:prstGeom>
          <a:noFill/>
          <a:ln w="9525">
            <a:noFill/>
            <a:miter lim="800000"/>
            <a:headEnd/>
            <a:tailEnd/>
          </a:ln>
        </p:spPr>
        <p:txBody>
          <a:bodyPr>
            <a:spAutoFit/>
          </a:bodyPr>
          <a:lstStyle/>
          <a:p>
            <a:pPr marL="457200" indent="-457200" algn="ctr">
              <a:spcBef>
                <a:spcPct val="50000"/>
              </a:spcBef>
            </a:pPr>
            <a:r>
              <a:rPr lang="en-US" sz="2000" b="1" i="1" dirty="0">
                <a:latin typeface="Times New Roman" pitchFamily="18" charset="0"/>
              </a:rPr>
              <a:t>Why Would the U.S. Start to Branch Outside its borders?</a:t>
            </a:r>
          </a:p>
          <a:p>
            <a:pPr marL="457200" indent="-457200" algn="ctr">
              <a:spcBef>
                <a:spcPct val="50000"/>
              </a:spcBef>
              <a:buFontTx/>
              <a:buAutoNum type="arabicPeriod"/>
            </a:pPr>
            <a:r>
              <a:rPr lang="en-US" sz="1800" b="1" u="none" dirty="0">
                <a:latin typeface="Times New Roman" pitchFamily="18" charset="0"/>
              </a:rPr>
              <a:t>Imperialism</a:t>
            </a:r>
            <a:r>
              <a:rPr lang="en-US" sz="1800" u="none" dirty="0">
                <a:latin typeface="Times New Roman" pitchFamily="18" charset="0"/>
                <a:sym typeface="Wingdings" pitchFamily="2" charset="2"/>
              </a:rPr>
              <a:t> The U.S. saw the money that could be made from establishing colonies.  The U.S. government eyed Latin American and Caribbean because of its sugar and fruit plantations.</a:t>
            </a:r>
          </a:p>
          <a:p>
            <a:pPr marL="457200" indent="-457200" algn="ctr">
              <a:spcBef>
                <a:spcPct val="50000"/>
              </a:spcBef>
              <a:buFontTx/>
              <a:buAutoNum type="arabicPeriod"/>
            </a:pPr>
            <a:r>
              <a:rPr lang="en-US" sz="1800" b="1" u="none" dirty="0">
                <a:latin typeface="Times New Roman" pitchFamily="18" charset="0"/>
              </a:rPr>
              <a:t>Manifest </a:t>
            </a:r>
            <a:r>
              <a:rPr lang="en-US" sz="1800" b="1" u="none" dirty="0" err="1">
                <a:latin typeface="Times New Roman" pitchFamily="18" charset="0"/>
              </a:rPr>
              <a:t>Destiny</a:t>
            </a:r>
            <a:r>
              <a:rPr lang="en-US" sz="1800" u="none" dirty="0" err="1">
                <a:latin typeface="Times New Roman" pitchFamily="18" charset="0"/>
                <a:sym typeface="Wingdings" pitchFamily="2" charset="2"/>
              </a:rPr>
              <a:t>The</a:t>
            </a:r>
            <a:r>
              <a:rPr lang="en-US" sz="1800" u="none" dirty="0">
                <a:latin typeface="Times New Roman" pitchFamily="18" charset="0"/>
                <a:sym typeface="Wingdings" pitchFamily="2" charset="2"/>
              </a:rPr>
              <a:t> U.S. believed it was our God given right to extend ourselves outside our own borders and share our practices with others.</a:t>
            </a:r>
          </a:p>
          <a:p>
            <a:pPr marL="457200" indent="-457200" algn="ctr">
              <a:spcBef>
                <a:spcPct val="50000"/>
              </a:spcBef>
              <a:buFontTx/>
              <a:buAutoNum type="arabicPeriod"/>
            </a:pPr>
            <a:endParaRPr lang="en-US" sz="1800" u="none" dirty="0">
              <a:latin typeface="Times New Roman" pitchFamily="18" charset="0"/>
            </a:endParaRPr>
          </a:p>
          <a:p>
            <a:pPr marL="457200" indent="-457200" algn="ctr">
              <a:spcBef>
                <a:spcPct val="50000"/>
              </a:spcBef>
            </a:pPr>
            <a:r>
              <a:rPr lang="en-US" sz="1800" u="none" dirty="0">
                <a:latin typeface="Times New Roman" pitchFamily="18" charset="0"/>
              </a:rPr>
              <a:t>    </a:t>
            </a:r>
            <a:endParaRPr lang="en-US" sz="2000" u="none" dirty="0">
              <a:latin typeface="Times New Roman" pitchFamily="18" charset="0"/>
            </a:endParaRPr>
          </a:p>
        </p:txBody>
      </p:sp>
      <p:sp>
        <p:nvSpPr>
          <p:cNvPr id="11275" name="Text Box 11"/>
          <p:cNvSpPr txBox="1">
            <a:spLocks noChangeArrowheads="1"/>
          </p:cNvSpPr>
          <p:nvPr/>
        </p:nvSpPr>
        <p:spPr bwMode="auto">
          <a:xfrm>
            <a:off x="381000" y="4392613"/>
            <a:ext cx="3505200" cy="2169825"/>
          </a:xfrm>
          <a:prstGeom prst="rect">
            <a:avLst/>
          </a:prstGeom>
          <a:noFill/>
          <a:ln w="9525">
            <a:noFill/>
            <a:miter lim="800000"/>
            <a:headEnd/>
            <a:tailEnd/>
          </a:ln>
        </p:spPr>
        <p:txBody>
          <a:bodyPr>
            <a:spAutoFit/>
          </a:bodyPr>
          <a:lstStyle/>
          <a:p>
            <a:pPr algn="ctr">
              <a:spcBef>
                <a:spcPct val="50000"/>
              </a:spcBef>
            </a:pPr>
            <a:r>
              <a:rPr lang="en-US" sz="1800" b="1" i="1" dirty="0"/>
              <a:t>It All Started in the Pacific</a:t>
            </a:r>
          </a:p>
          <a:p>
            <a:pPr algn="ctr">
              <a:spcBef>
                <a:spcPct val="50000"/>
              </a:spcBef>
            </a:pPr>
            <a:r>
              <a:rPr lang="en-US" sz="1800" b="1" i="1" u="none" dirty="0"/>
              <a:t>**Open Door Policy</a:t>
            </a:r>
            <a:r>
              <a:rPr lang="en-US" sz="1800" b="1" i="1" u="none" dirty="0">
                <a:sym typeface="Wingdings" pitchFamily="2" charset="2"/>
              </a:rPr>
              <a:t></a:t>
            </a:r>
            <a:r>
              <a:rPr lang="en-US" sz="1800" i="1" u="none" dirty="0">
                <a:sym typeface="Wingdings" pitchFamily="2" charset="2"/>
              </a:rPr>
              <a:t> Signed  with China in the 1850s this treaty allowed for free trade between all nations in the Pacific Ocean….this opened China and Japan to trade with the United States.</a:t>
            </a:r>
            <a:endParaRPr lang="en-US" sz="1800" b="1" i="1" u="none" dirty="0"/>
          </a:p>
        </p:txBody>
      </p:sp>
      <p:pic>
        <p:nvPicPr>
          <p:cNvPr id="11277" name="Picture 13" descr="http://www.journeylatinamerica.co.uk/uploaded_images/maps/LANDING-MAP-LATIN-AMERICA.jpg"/>
          <p:cNvPicPr>
            <a:picLocks noChangeAspect="1" noChangeArrowheads="1"/>
          </p:cNvPicPr>
          <p:nvPr/>
        </p:nvPicPr>
        <p:blipFill>
          <a:blip r:embed="rId2" cstate="print"/>
          <a:srcRect/>
          <a:stretch>
            <a:fillRect/>
          </a:stretch>
        </p:blipFill>
        <p:spPr bwMode="auto">
          <a:xfrm>
            <a:off x="4648200" y="838200"/>
            <a:ext cx="3962400" cy="5562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0-#ppt_w/2"/>
                                          </p:val>
                                        </p:tav>
                                        <p:tav tm="100000">
                                          <p:val>
                                            <p:strVal val="#ppt_x"/>
                                          </p:val>
                                        </p:tav>
                                      </p:tavLst>
                                    </p:anim>
                                    <p:anim calcmode="lin" valueType="num">
                                      <p:cBhvr additive="base">
                                        <p:cTn id="8" dur="500" fill="hold"/>
                                        <p:tgtEl>
                                          <p:spTgt spid="112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70"/>
                                        </p:tgtEl>
                                        <p:attrNameLst>
                                          <p:attrName>style.visibility</p:attrName>
                                        </p:attrNameLst>
                                      </p:cBhvr>
                                      <p:to>
                                        <p:strVal val="visible"/>
                                      </p:to>
                                    </p:set>
                                    <p:anim calcmode="lin" valueType="num">
                                      <p:cBhvr additive="base">
                                        <p:cTn id="13" dur="500" fill="hold"/>
                                        <p:tgtEl>
                                          <p:spTgt spid="11270"/>
                                        </p:tgtEl>
                                        <p:attrNameLst>
                                          <p:attrName>ppt_x</p:attrName>
                                        </p:attrNameLst>
                                      </p:cBhvr>
                                      <p:tavLst>
                                        <p:tav tm="0">
                                          <p:val>
                                            <p:strVal val="0-#ppt_w/2"/>
                                          </p:val>
                                        </p:tav>
                                        <p:tav tm="100000">
                                          <p:val>
                                            <p:strVal val="#ppt_x"/>
                                          </p:val>
                                        </p:tav>
                                      </p:tavLst>
                                    </p:anim>
                                    <p:anim calcmode="lin" valueType="num">
                                      <p:cBhvr additive="base">
                                        <p:cTn id="14" dur="500" fill="hold"/>
                                        <p:tgtEl>
                                          <p:spTgt spid="1127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1277"/>
                                        </p:tgtEl>
                                        <p:attrNameLst>
                                          <p:attrName>style.visibility</p:attrName>
                                        </p:attrNameLst>
                                      </p:cBhvr>
                                      <p:to>
                                        <p:strVal val="visible"/>
                                      </p:to>
                                    </p:set>
                                    <p:anim calcmode="lin" valueType="num">
                                      <p:cBhvr additive="base">
                                        <p:cTn id="19" dur="500" fill="hold"/>
                                        <p:tgtEl>
                                          <p:spTgt spid="11277"/>
                                        </p:tgtEl>
                                        <p:attrNameLst>
                                          <p:attrName>ppt_x</p:attrName>
                                        </p:attrNameLst>
                                      </p:cBhvr>
                                      <p:tavLst>
                                        <p:tav tm="0">
                                          <p:val>
                                            <p:strVal val="0-#ppt_w/2"/>
                                          </p:val>
                                        </p:tav>
                                        <p:tav tm="100000">
                                          <p:val>
                                            <p:strVal val="#ppt_x"/>
                                          </p:val>
                                        </p:tav>
                                      </p:tavLst>
                                    </p:anim>
                                    <p:anim calcmode="lin" valueType="num">
                                      <p:cBhvr additive="base">
                                        <p:cTn id="20" dur="500" fill="hold"/>
                                        <p:tgtEl>
                                          <p:spTgt spid="1127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275"/>
                                        </p:tgtEl>
                                        <p:attrNameLst>
                                          <p:attrName>style.visibility</p:attrName>
                                        </p:attrNameLst>
                                      </p:cBhvr>
                                      <p:to>
                                        <p:strVal val="visible"/>
                                      </p:to>
                                    </p:set>
                                    <p:anim calcmode="lin" valueType="num">
                                      <p:cBhvr additive="base">
                                        <p:cTn id="25" dur="500" fill="hold"/>
                                        <p:tgtEl>
                                          <p:spTgt spid="11275"/>
                                        </p:tgtEl>
                                        <p:attrNameLst>
                                          <p:attrName>ppt_x</p:attrName>
                                        </p:attrNameLst>
                                      </p:cBhvr>
                                      <p:tavLst>
                                        <p:tav tm="0">
                                          <p:val>
                                            <p:strVal val="0-#ppt_w/2"/>
                                          </p:val>
                                        </p:tav>
                                        <p:tav tm="100000">
                                          <p:val>
                                            <p:strVal val="#ppt_x"/>
                                          </p:val>
                                        </p:tav>
                                      </p:tavLst>
                                    </p:anim>
                                    <p:anim calcmode="lin" valueType="num">
                                      <p:cBhvr additive="base">
                                        <p:cTn id="26" dur="500" fill="hold"/>
                                        <p:tgtEl>
                                          <p:spTgt spid="112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70" grpId="0" autoUpdateAnimBg="0"/>
      <p:bldP spid="1127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0" y="152400"/>
            <a:ext cx="9144000" cy="579438"/>
          </a:xfrm>
          <a:prstGeom prst="rect">
            <a:avLst/>
          </a:prstGeom>
          <a:noFill/>
          <a:ln w="9525">
            <a:noFill/>
            <a:miter lim="800000"/>
            <a:headEnd/>
            <a:tailEnd/>
          </a:ln>
        </p:spPr>
        <p:txBody>
          <a:bodyPr>
            <a:spAutoFit/>
          </a:bodyPr>
          <a:lstStyle/>
          <a:p>
            <a:pPr algn="ctr">
              <a:spcBef>
                <a:spcPct val="50000"/>
              </a:spcBef>
            </a:pPr>
            <a:r>
              <a:rPr lang="en-US" sz="3200" b="1">
                <a:latin typeface="Matura MT Script Capitals" pitchFamily="66" charset="0"/>
              </a:rPr>
              <a:t>Taking Over hawaii!</a:t>
            </a:r>
          </a:p>
        </p:txBody>
      </p:sp>
      <p:sp>
        <p:nvSpPr>
          <p:cNvPr id="2051" name="Text Box 3"/>
          <p:cNvSpPr txBox="1">
            <a:spLocks noChangeArrowheads="1"/>
          </p:cNvSpPr>
          <p:nvPr/>
        </p:nvSpPr>
        <p:spPr bwMode="auto">
          <a:xfrm>
            <a:off x="0" y="1219200"/>
            <a:ext cx="9144000" cy="1006475"/>
          </a:xfrm>
          <a:prstGeom prst="rect">
            <a:avLst/>
          </a:prstGeom>
          <a:solidFill>
            <a:schemeClr val="bg1">
              <a:lumMod val="95000"/>
            </a:schemeClr>
          </a:solidFill>
          <a:ln w="9525">
            <a:noFill/>
            <a:miter lim="800000"/>
            <a:headEnd/>
            <a:tailEnd/>
          </a:ln>
        </p:spPr>
        <p:txBody>
          <a:bodyPr>
            <a:spAutoFit/>
          </a:bodyPr>
          <a:lstStyle/>
          <a:p>
            <a:pPr algn="ctr">
              <a:spcBef>
                <a:spcPct val="50000"/>
              </a:spcBef>
            </a:pPr>
            <a:r>
              <a:rPr lang="en-US" sz="2000" u="none" dirty="0">
                <a:latin typeface="Times New Roman" pitchFamily="18" charset="0"/>
              </a:rPr>
              <a:t>Hawaii was an island KINGDOM in the Pacific halfway between the United States and Japan.  It was the perfect spot for ships to stop and refuel and……………it was a goldmine for American fruit companies</a:t>
            </a:r>
          </a:p>
        </p:txBody>
      </p:sp>
      <p:sp>
        <p:nvSpPr>
          <p:cNvPr id="2054" name="Text Box 6"/>
          <p:cNvSpPr txBox="1">
            <a:spLocks noChangeArrowheads="1"/>
          </p:cNvSpPr>
          <p:nvPr/>
        </p:nvSpPr>
        <p:spPr bwMode="auto">
          <a:xfrm>
            <a:off x="762000" y="3505200"/>
            <a:ext cx="7696200" cy="1615827"/>
          </a:xfrm>
          <a:prstGeom prst="rect">
            <a:avLst/>
          </a:prstGeom>
          <a:solidFill>
            <a:schemeClr val="bg1">
              <a:lumMod val="95000"/>
            </a:schemeClr>
          </a:solidFill>
          <a:ln w="9525">
            <a:noFill/>
            <a:miter lim="800000"/>
            <a:headEnd/>
            <a:tailEnd/>
          </a:ln>
        </p:spPr>
        <p:txBody>
          <a:bodyPr wrap="square">
            <a:spAutoFit/>
          </a:bodyPr>
          <a:lstStyle/>
          <a:p>
            <a:pPr algn="ctr">
              <a:spcBef>
                <a:spcPct val="50000"/>
              </a:spcBef>
            </a:pPr>
            <a:r>
              <a:rPr lang="en-US" sz="1800" u="none" dirty="0">
                <a:latin typeface="Times New Roman" pitchFamily="18" charset="0"/>
              </a:rPr>
              <a:t>In 1891, </a:t>
            </a:r>
            <a:r>
              <a:rPr lang="en-US" sz="1800" b="1" i="1" dirty="0">
                <a:latin typeface="Times New Roman" pitchFamily="18" charset="0"/>
              </a:rPr>
              <a:t>*Queen Liliuokalani, the last monarch of Hawaii, </a:t>
            </a:r>
            <a:r>
              <a:rPr lang="en-US" sz="1800" u="none" dirty="0">
                <a:latin typeface="Times New Roman" pitchFamily="18" charset="0"/>
              </a:rPr>
              <a:t> tried to force Americans evacuate from her kingdom.</a:t>
            </a:r>
          </a:p>
          <a:p>
            <a:pPr algn="ctr">
              <a:spcBef>
                <a:spcPct val="50000"/>
              </a:spcBef>
            </a:pPr>
            <a:r>
              <a:rPr lang="en-US" sz="1800" b="1" i="1" dirty="0">
                <a:latin typeface="Times New Roman" pitchFamily="18" charset="0"/>
              </a:rPr>
              <a:t>*</a:t>
            </a:r>
            <a:r>
              <a:rPr lang="en-US" sz="1800" b="1" i="1" u="none" dirty="0">
                <a:latin typeface="Times New Roman" pitchFamily="18" charset="0"/>
              </a:rPr>
              <a:t>In 1893U.S. marines helped a group of </a:t>
            </a:r>
            <a:r>
              <a:rPr lang="en-US" sz="1800" b="1" i="1" dirty="0">
                <a:latin typeface="Times New Roman" pitchFamily="18" charset="0"/>
              </a:rPr>
              <a:t>Hawaiian planters</a:t>
            </a:r>
            <a:r>
              <a:rPr lang="en-US" sz="1800" b="1" i="1" u="none" dirty="0">
                <a:latin typeface="Times New Roman" pitchFamily="18" charset="0"/>
              </a:rPr>
              <a:t> who were making money from U.S. involvement </a:t>
            </a:r>
            <a:r>
              <a:rPr lang="en-US" sz="1800" b="1" i="1" dirty="0">
                <a:latin typeface="Times New Roman" pitchFamily="18" charset="0"/>
              </a:rPr>
              <a:t>overthrow the monarchy and set up a new government!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51"/>
                                        </p:tgtEl>
                                        <p:attrNameLst>
                                          <p:attrName>style.visibility</p:attrName>
                                        </p:attrNameLst>
                                      </p:cBhvr>
                                      <p:to>
                                        <p:strVal val="visible"/>
                                      </p:to>
                                    </p:set>
                                    <p:anim calcmode="lin" valueType="num">
                                      <p:cBhvr additive="base">
                                        <p:cTn id="13" dur="500" fill="hold"/>
                                        <p:tgtEl>
                                          <p:spTgt spid="2051"/>
                                        </p:tgtEl>
                                        <p:attrNameLst>
                                          <p:attrName>ppt_x</p:attrName>
                                        </p:attrNameLst>
                                      </p:cBhvr>
                                      <p:tavLst>
                                        <p:tav tm="0">
                                          <p:val>
                                            <p:strVal val="0-#ppt_w/2"/>
                                          </p:val>
                                        </p:tav>
                                        <p:tav tm="100000">
                                          <p:val>
                                            <p:strVal val="#ppt_x"/>
                                          </p:val>
                                        </p:tav>
                                      </p:tavLst>
                                    </p:anim>
                                    <p:anim calcmode="lin" valueType="num">
                                      <p:cBhvr additive="base">
                                        <p:cTn id="14" dur="500" fill="hold"/>
                                        <p:tgtEl>
                                          <p:spTgt spid="205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54"/>
                                        </p:tgtEl>
                                        <p:attrNameLst>
                                          <p:attrName>style.visibility</p:attrName>
                                        </p:attrNameLst>
                                      </p:cBhvr>
                                      <p:to>
                                        <p:strVal val="visible"/>
                                      </p:to>
                                    </p:set>
                                    <p:anim calcmode="lin" valueType="num">
                                      <p:cBhvr additive="base">
                                        <p:cTn id="19" dur="500" fill="hold"/>
                                        <p:tgtEl>
                                          <p:spTgt spid="2054"/>
                                        </p:tgtEl>
                                        <p:attrNameLst>
                                          <p:attrName>ppt_x</p:attrName>
                                        </p:attrNameLst>
                                      </p:cBhvr>
                                      <p:tavLst>
                                        <p:tav tm="0">
                                          <p:val>
                                            <p:strVal val="0-#ppt_w/2"/>
                                          </p:val>
                                        </p:tav>
                                        <p:tav tm="100000">
                                          <p:val>
                                            <p:strVal val="#ppt_x"/>
                                          </p:val>
                                        </p:tav>
                                      </p:tavLst>
                                    </p:anim>
                                    <p:anim calcmode="lin" valueType="num">
                                      <p:cBhvr additive="base">
                                        <p:cTn id="20" dur="500" fill="hold"/>
                                        <p:tgtEl>
                                          <p:spTgt spid="20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P spid="2051" grpId="0" autoUpdateAnimBg="0"/>
      <p:bldP spid="205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0" y="152400"/>
            <a:ext cx="9144000" cy="1492250"/>
          </a:xfrm>
          <a:prstGeom prst="rect">
            <a:avLst/>
          </a:prstGeom>
          <a:noFill/>
          <a:ln w="9525">
            <a:noFill/>
            <a:miter lim="800000"/>
            <a:headEnd/>
            <a:tailEnd/>
          </a:ln>
        </p:spPr>
        <p:txBody>
          <a:bodyPr>
            <a:spAutoFit/>
          </a:bodyPr>
          <a:lstStyle/>
          <a:p>
            <a:pPr algn="ctr">
              <a:spcBef>
                <a:spcPct val="50000"/>
              </a:spcBef>
            </a:pPr>
            <a:r>
              <a:rPr lang="en-US" sz="3200" b="1">
                <a:latin typeface="Matura MT Script Capitals" pitchFamily="66" charset="0"/>
              </a:rPr>
              <a:t>The Standoff in Cuba</a:t>
            </a:r>
          </a:p>
          <a:p>
            <a:pPr algn="ctr">
              <a:spcBef>
                <a:spcPct val="50000"/>
              </a:spcBef>
            </a:pPr>
            <a:r>
              <a:rPr lang="en-US" u="none">
                <a:latin typeface="Matura MT Script Capitals" pitchFamily="66" charset="0"/>
              </a:rPr>
              <a:t>Cuba was a Spanish colony 80 miles off the coast of Florida and the scene of the next American military encounter!</a:t>
            </a:r>
          </a:p>
        </p:txBody>
      </p:sp>
      <p:sp>
        <p:nvSpPr>
          <p:cNvPr id="4099" name="Text Box 3"/>
          <p:cNvSpPr txBox="1">
            <a:spLocks noChangeArrowheads="1"/>
          </p:cNvSpPr>
          <p:nvPr/>
        </p:nvSpPr>
        <p:spPr bwMode="auto">
          <a:xfrm>
            <a:off x="0" y="2514600"/>
            <a:ext cx="4191000" cy="1739900"/>
          </a:xfrm>
          <a:prstGeom prst="rect">
            <a:avLst/>
          </a:prstGeom>
          <a:noFill/>
          <a:ln w="9525">
            <a:noFill/>
            <a:miter lim="800000"/>
            <a:headEnd/>
            <a:tailEnd/>
          </a:ln>
        </p:spPr>
        <p:txBody>
          <a:bodyPr>
            <a:spAutoFit/>
          </a:bodyPr>
          <a:lstStyle/>
          <a:p>
            <a:pPr algn="ctr">
              <a:spcBef>
                <a:spcPct val="50000"/>
              </a:spcBef>
            </a:pPr>
            <a:r>
              <a:rPr lang="en-US" sz="1800" b="1" u="none" dirty="0">
                <a:latin typeface="Times New Roman" pitchFamily="18" charset="0"/>
              </a:rPr>
              <a:t>A Group of Cuban exiles had been training in the United States of 15 years to re-enter Cuba and seize control away from the Spanish colonial government…in 1895 they got their chance</a:t>
            </a:r>
          </a:p>
        </p:txBody>
      </p:sp>
      <p:sp>
        <p:nvSpPr>
          <p:cNvPr id="6150" name="Text Box 32"/>
          <p:cNvSpPr txBox="1">
            <a:spLocks noChangeArrowheads="1"/>
          </p:cNvSpPr>
          <p:nvPr/>
        </p:nvSpPr>
        <p:spPr bwMode="auto">
          <a:xfrm>
            <a:off x="1447800" y="5562600"/>
            <a:ext cx="7467600" cy="457200"/>
          </a:xfrm>
          <a:prstGeom prst="rect">
            <a:avLst/>
          </a:prstGeom>
          <a:noFill/>
          <a:ln w="9525">
            <a:noFill/>
            <a:miter lim="800000"/>
            <a:headEnd/>
            <a:tailEnd/>
          </a:ln>
        </p:spPr>
        <p:txBody>
          <a:bodyPr>
            <a:spAutoFit/>
          </a:bodyPr>
          <a:lstStyle/>
          <a:p>
            <a:pPr>
              <a:spcBef>
                <a:spcPct val="50000"/>
              </a:spcBef>
            </a:pPr>
            <a:endParaRPr lang="en-US" u="none"/>
          </a:p>
        </p:txBody>
      </p:sp>
      <p:sp>
        <p:nvSpPr>
          <p:cNvPr id="4130" name="Text Box 34"/>
          <p:cNvSpPr txBox="1">
            <a:spLocks noChangeArrowheads="1"/>
          </p:cNvSpPr>
          <p:nvPr/>
        </p:nvSpPr>
        <p:spPr bwMode="auto">
          <a:xfrm>
            <a:off x="685800" y="4953000"/>
            <a:ext cx="7467600" cy="1905000"/>
          </a:xfrm>
          <a:prstGeom prst="rect">
            <a:avLst/>
          </a:prstGeom>
          <a:noFill/>
          <a:ln w="9525">
            <a:noFill/>
            <a:miter lim="800000"/>
            <a:headEnd/>
            <a:tailEnd/>
          </a:ln>
        </p:spPr>
        <p:txBody>
          <a:bodyPr>
            <a:spAutoFit/>
          </a:bodyPr>
          <a:lstStyle/>
          <a:p>
            <a:pPr algn="ctr">
              <a:spcBef>
                <a:spcPct val="50000"/>
              </a:spcBef>
            </a:pPr>
            <a:r>
              <a:rPr lang="en-US" sz="1700" b="1" u="none" dirty="0">
                <a:latin typeface="Times New Roman" pitchFamily="18" charset="0"/>
              </a:rPr>
              <a:t>The Cuban exiles took advantage of a</a:t>
            </a:r>
            <a:r>
              <a:rPr lang="en-US" sz="1700" b="1" u="none" dirty="0" smtClean="0">
                <a:latin typeface="Times New Roman" pitchFamily="18" charset="0"/>
              </a:rPr>
              <a:t> </a:t>
            </a:r>
            <a:r>
              <a:rPr lang="en-US" sz="1700" b="1" u="none" dirty="0">
                <a:latin typeface="Times New Roman" pitchFamily="18" charset="0"/>
              </a:rPr>
              <a:t>economic </a:t>
            </a:r>
            <a:r>
              <a:rPr lang="en-US" sz="1700" b="1" u="none" dirty="0" smtClean="0">
                <a:latin typeface="Times New Roman" pitchFamily="18" charset="0"/>
              </a:rPr>
              <a:t>crisis in Cuba </a:t>
            </a:r>
            <a:r>
              <a:rPr lang="en-US" sz="1700" b="1" u="none" dirty="0">
                <a:latin typeface="Times New Roman" pitchFamily="18" charset="0"/>
              </a:rPr>
              <a:t>to invade the country and managed to seize control of Eastern Cuba and declare their independence in September, 1895.</a:t>
            </a:r>
          </a:p>
          <a:p>
            <a:pPr algn="ctr">
              <a:spcBef>
                <a:spcPct val="50000"/>
              </a:spcBef>
            </a:pPr>
            <a:r>
              <a:rPr lang="en-US" sz="1700" b="1" u="none" dirty="0">
                <a:latin typeface="Times New Roman" pitchFamily="18" charset="0"/>
              </a:rPr>
              <a:t>The Spanish sent its army across the Atlantic to take back the land from the Cuban rebels.</a:t>
            </a:r>
          </a:p>
          <a:p>
            <a:pPr>
              <a:spcBef>
                <a:spcPct val="50000"/>
              </a:spcBef>
            </a:pPr>
            <a:endParaRPr lang="en-US" sz="1700" u="none" dirty="0"/>
          </a:p>
        </p:txBody>
      </p:sp>
      <p:grpSp>
        <p:nvGrpSpPr>
          <p:cNvPr id="2" name="Group 38"/>
          <p:cNvGrpSpPr>
            <a:grpSpLocks/>
          </p:cNvGrpSpPr>
          <p:nvPr/>
        </p:nvGrpSpPr>
        <p:grpSpPr bwMode="auto">
          <a:xfrm>
            <a:off x="-600075" y="2178050"/>
            <a:ext cx="10344150" cy="2438400"/>
            <a:chOff x="0" y="0"/>
            <a:chExt cx="6516" cy="1536"/>
          </a:xfrm>
        </p:grpSpPr>
        <p:sp>
          <p:nvSpPr>
            <p:cNvPr id="6154" name="Rectangle 35"/>
            <p:cNvSpPr>
              <a:spLocks noChangeArrowheads="1"/>
            </p:cNvSpPr>
            <p:nvPr/>
          </p:nvSpPr>
          <p:spPr bwMode="auto">
            <a:xfrm>
              <a:off x="0" y="0"/>
              <a:ext cx="3386" cy="0"/>
            </a:xfrm>
            <a:prstGeom prst="rect">
              <a:avLst/>
            </a:prstGeom>
            <a:noFill/>
            <a:ln w="9525">
              <a:noFill/>
              <a:miter lim="800000"/>
              <a:headEnd/>
              <a:tailEnd/>
            </a:ln>
          </p:spPr>
          <p:txBody>
            <a:bodyPr>
              <a:spAutoFit/>
            </a:bodyPr>
            <a:lstStyle/>
            <a:p>
              <a:endParaRPr lang="en-US"/>
            </a:p>
          </p:txBody>
        </p:sp>
        <p:sp>
          <p:nvSpPr>
            <p:cNvPr id="6155" name="Rectangle 36"/>
            <p:cNvSpPr>
              <a:spLocks noChangeArrowheads="1"/>
            </p:cNvSpPr>
            <p:nvPr/>
          </p:nvSpPr>
          <p:spPr bwMode="auto">
            <a:xfrm>
              <a:off x="0" y="0"/>
              <a:ext cx="6516" cy="1536"/>
            </a:xfrm>
            <a:prstGeom prst="rect">
              <a:avLst/>
            </a:prstGeom>
            <a:noFill/>
            <a:ln w="9525">
              <a:noFill/>
              <a:miter lim="800000"/>
              <a:headEnd/>
              <a:tailEnd/>
            </a:ln>
          </p:spPr>
          <p:txBody>
            <a:bodyPr/>
            <a:lstStyle/>
            <a:p>
              <a:r>
                <a:rPr lang="en-US" u="none">
                  <a:latin typeface="Times New Roman" pitchFamily="18" charset="0"/>
                </a:rPr>
                <a:t>  </a:t>
              </a:r>
              <a:r>
                <a:rPr lang="en-US" sz="15400" u="none">
                  <a:latin typeface="Times New Roman" pitchFamily="18" charset="0"/>
                </a:rPr>
                <a:t> </a:t>
              </a:r>
              <a:r>
                <a:rPr lang="en-US" u="none">
                  <a:latin typeface="Times New Roman" pitchFamily="18" charset="0"/>
                </a:rPr>
                <a:t>                                                                                       </a:t>
              </a:r>
            </a:p>
          </p:txBody>
        </p:sp>
      </p:grpSp>
      <p:pic>
        <p:nvPicPr>
          <p:cNvPr id="4133" name="Picture 37" descr="Cuba Map"/>
          <p:cNvPicPr>
            <a:picLocks noChangeAspect="1" noChangeArrowheads="1"/>
          </p:cNvPicPr>
          <p:nvPr/>
        </p:nvPicPr>
        <p:blipFill>
          <a:blip r:embed="rId2" cstate="print"/>
          <a:srcRect/>
          <a:stretch>
            <a:fillRect/>
          </a:stretch>
        </p:blipFill>
        <p:spPr bwMode="auto">
          <a:xfrm>
            <a:off x="4267200" y="1752600"/>
            <a:ext cx="4724400" cy="3124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0-#ppt_w/2"/>
                                          </p:val>
                                        </p:tav>
                                        <p:tav tm="100000">
                                          <p:val>
                                            <p:strVal val="#ppt_x"/>
                                          </p:val>
                                        </p:tav>
                                      </p:tavLst>
                                    </p:anim>
                                    <p:anim calcmode="lin" valueType="num">
                                      <p:cBhvr additive="base">
                                        <p:cTn id="8" dur="500" fill="hold"/>
                                        <p:tgtEl>
                                          <p:spTgt spid="40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133"/>
                                        </p:tgtEl>
                                        <p:attrNameLst>
                                          <p:attrName>style.visibility</p:attrName>
                                        </p:attrNameLst>
                                      </p:cBhvr>
                                      <p:to>
                                        <p:strVal val="visible"/>
                                      </p:to>
                                    </p:set>
                                    <p:anim calcmode="lin" valueType="num">
                                      <p:cBhvr additive="base">
                                        <p:cTn id="13" dur="500" fill="hold"/>
                                        <p:tgtEl>
                                          <p:spTgt spid="4133"/>
                                        </p:tgtEl>
                                        <p:attrNameLst>
                                          <p:attrName>ppt_x</p:attrName>
                                        </p:attrNameLst>
                                      </p:cBhvr>
                                      <p:tavLst>
                                        <p:tav tm="0">
                                          <p:val>
                                            <p:strVal val="0-#ppt_w/2"/>
                                          </p:val>
                                        </p:tav>
                                        <p:tav tm="100000">
                                          <p:val>
                                            <p:strVal val="#ppt_x"/>
                                          </p:val>
                                        </p:tav>
                                      </p:tavLst>
                                    </p:anim>
                                    <p:anim calcmode="lin" valueType="num">
                                      <p:cBhvr additive="base">
                                        <p:cTn id="14" dur="500" fill="hold"/>
                                        <p:tgtEl>
                                          <p:spTgt spid="413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99"/>
                                        </p:tgtEl>
                                        <p:attrNameLst>
                                          <p:attrName>style.visibility</p:attrName>
                                        </p:attrNameLst>
                                      </p:cBhvr>
                                      <p:to>
                                        <p:strVal val="visible"/>
                                      </p:to>
                                    </p:set>
                                    <p:anim calcmode="lin" valueType="num">
                                      <p:cBhvr additive="base">
                                        <p:cTn id="19" dur="500" fill="hold"/>
                                        <p:tgtEl>
                                          <p:spTgt spid="4099"/>
                                        </p:tgtEl>
                                        <p:attrNameLst>
                                          <p:attrName>ppt_x</p:attrName>
                                        </p:attrNameLst>
                                      </p:cBhvr>
                                      <p:tavLst>
                                        <p:tav tm="0">
                                          <p:val>
                                            <p:strVal val="0-#ppt_w/2"/>
                                          </p:val>
                                        </p:tav>
                                        <p:tav tm="100000">
                                          <p:val>
                                            <p:strVal val="#ppt_x"/>
                                          </p:val>
                                        </p:tav>
                                      </p:tavLst>
                                    </p:anim>
                                    <p:anim calcmode="lin" valueType="num">
                                      <p:cBhvr additive="base">
                                        <p:cTn id="20" dur="500" fill="hold"/>
                                        <p:tgtEl>
                                          <p:spTgt spid="409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30"/>
                                        </p:tgtEl>
                                        <p:attrNameLst>
                                          <p:attrName>style.visibility</p:attrName>
                                        </p:attrNameLst>
                                      </p:cBhvr>
                                      <p:to>
                                        <p:strVal val="visible"/>
                                      </p:to>
                                    </p:set>
                                    <p:anim calcmode="lin" valueType="num">
                                      <p:cBhvr additive="base">
                                        <p:cTn id="25" dur="500" fill="hold"/>
                                        <p:tgtEl>
                                          <p:spTgt spid="4130"/>
                                        </p:tgtEl>
                                        <p:attrNameLst>
                                          <p:attrName>ppt_x</p:attrName>
                                        </p:attrNameLst>
                                      </p:cBhvr>
                                      <p:tavLst>
                                        <p:tav tm="0">
                                          <p:val>
                                            <p:strVal val="0-#ppt_w/2"/>
                                          </p:val>
                                        </p:tav>
                                        <p:tav tm="100000">
                                          <p:val>
                                            <p:strVal val="#ppt_x"/>
                                          </p:val>
                                        </p:tav>
                                      </p:tavLst>
                                    </p:anim>
                                    <p:anim calcmode="lin" valueType="num">
                                      <p:cBhvr additive="base">
                                        <p:cTn id="26" dur="500" fill="hold"/>
                                        <p:tgtEl>
                                          <p:spTgt spid="41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autoUpdateAnimBg="0"/>
      <p:bldP spid="4130"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0" y="0"/>
            <a:ext cx="9144000" cy="579438"/>
          </a:xfrm>
          <a:prstGeom prst="rect">
            <a:avLst/>
          </a:prstGeom>
          <a:noFill/>
          <a:ln w="9525">
            <a:noFill/>
            <a:miter lim="800000"/>
            <a:headEnd/>
            <a:tailEnd/>
          </a:ln>
        </p:spPr>
        <p:txBody>
          <a:bodyPr>
            <a:spAutoFit/>
          </a:bodyPr>
          <a:lstStyle/>
          <a:p>
            <a:pPr algn="ctr">
              <a:spcBef>
                <a:spcPct val="50000"/>
              </a:spcBef>
            </a:pPr>
            <a:r>
              <a:rPr lang="en-US" sz="3200" b="1">
                <a:latin typeface="Matura MT Script Capitals" pitchFamily="66" charset="0"/>
              </a:rPr>
              <a:t>President McKinley tries to resist Pressure</a:t>
            </a:r>
          </a:p>
        </p:txBody>
      </p:sp>
      <p:sp>
        <p:nvSpPr>
          <p:cNvPr id="6147" name="Text Box 3"/>
          <p:cNvSpPr txBox="1">
            <a:spLocks noChangeArrowheads="1"/>
          </p:cNvSpPr>
          <p:nvPr/>
        </p:nvSpPr>
        <p:spPr bwMode="auto">
          <a:xfrm>
            <a:off x="381000" y="609600"/>
            <a:ext cx="8229600" cy="701675"/>
          </a:xfrm>
          <a:prstGeom prst="rect">
            <a:avLst/>
          </a:prstGeom>
          <a:noFill/>
          <a:ln w="9525">
            <a:noFill/>
            <a:miter lim="800000"/>
            <a:headEnd/>
            <a:tailEnd/>
          </a:ln>
        </p:spPr>
        <p:txBody>
          <a:bodyPr>
            <a:spAutoFit/>
          </a:bodyPr>
          <a:lstStyle/>
          <a:p>
            <a:pPr algn="ctr">
              <a:spcBef>
                <a:spcPct val="50000"/>
              </a:spcBef>
            </a:pPr>
            <a:r>
              <a:rPr lang="en-US" sz="2000" u="none" dirty="0">
                <a:latin typeface="Times New Roman" pitchFamily="18" charset="0"/>
              </a:rPr>
              <a:t>McKinley did not like war and truly wanted to stay out of the dispute between Spain and the Cubans.</a:t>
            </a:r>
          </a:p>
        </p:txBody>
      </p:sp>
      <p:sp>
        <p:nvSpPr>
          <p:cNvPr id="8196" name="Text Box 4"/>
          <p:cNvSpPr txBox="1">
            <a:spLocks noChangeArrowheads="1"/>
          </p:cNvSpPr>
          <p:nvPr/>
        </p:nvSpPr>
        <p:spPr bwMode="auto">
          <a:xfrm>
            <a:off x="0" y="2362200"/>
            <a:ext cx="4572000" cy="427038"/>
          </a:xfrm>
          <a:prstGeom prst="rect">
            <a:avLst/>
          </a:prstGeom>
          <a:noFill/>
          <a:ln w="9525">
            <a:noFill/>
            <a:miter lim="800000"/>
            <a:headEnd/>
            <a:tailEnd/>
          </a:ln>
        </p:spPr>
        <p:txBody>
          <a:bodyPr>
            <a:spAutoFit/>
          </a:bodyPr>
          <a:lstStyle/>
          <a:p>
            <a:pPr algn="ctr">
              <a:spcBef>
                <a:spcPct val="50000"/>
              </a:spcBef>
            </a:pPr>
            <a:endParaRPr lang="en-US" sz="2200" b="1" i="1">
              <a:latin typeface="Times New Roman" pitchFamily="18" charset="0"/>
            </a:endParaRPr>
          </a:p>
        </p:txBody>
      </p:sp>
      <p:sp>
        <p:nvSpPr>
          <p:cNvPr id="6149" name="AutoShape 5"/>
          <p:cNvSpPr>
            <a:spLocks noChangeArrowheads="1"/>
          </p:cNvSpPr>
          <p:nvPr/>
        </p:nvSpPr>
        <p:spPr bwMode="auto">
          <a:xfrm>
            <a:off x="3505200" y="5181600"/>
            <a:ext cx="990600" cy="1447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8217" name="Text Box 25"/>
          <p:cNvSpPr txBox="1">
            <a:spLocks noChangeArrowheads="1"/>
          </p:cNvSpPr>
          <p:nvPr/>
        </p:nvSpPr>
        <p:spPr bwMode="auto">
          <a:xfrm>
            <a:off x="3200400" y="1371600"/>
            <a:ext cx="2743200" cy="457200"/>
          </a:xfrm>
          <a:prstGeom prst="rect">
            <a:avLst/>
          </a:prstGeom>
          <a:noFill/>
          <a:ln w="9525">
            <a:noFill/>
            <a:miter lim="800000"/>
            <a:headEnd/>
            <a:tailEnd/>
          </a:ln>
        </p:spPr>
        <p:txBody>
          <a:bodyPr>
            <a:spAutoFit/>
          </a:bodyPr>
          <a:lstStyle/>
          <a:p>
            <a:pPr algn="ctr">
              <a:spcBef>
                <a:spcPct val="50000"/>
              </a:spcBef>
            </a:pPr>
            <a:r>
              <a:rPr lang="en-US" b="1" i="1" u="none">
                <a:latin typeface="Broadway" pitchFamily="82" charset="0"/>
              </a:rPr>
              <a:t>BUT……</a:t>
            </a:r>
          </a:p>
        </p:txBody>
      </p:sp>
      <p:sp>
        <p:nvSpPr>
          <p:cNvPr id="8219" name="Text Box 27"/>
          <p:cNvSpPr txBox="1">
            <a:spLocks noChangeArrowheads="1"/>
          </p:cNvSpPr>
          <p:nvPr/>
        </p:nvSpPr>
        <p:spPr bwMode="auto">
          <a:xfrm>
            <a:off x="152400" y="2438400"/>
            <a:ext cx="3886200" cy="2465388"/>
          </a:xfrm>
          <a:prstGeom prst="rect">
            <a:avLst/>
          </a:prstGeom>
          <a:noFill/>
          <a:ln w="9525">
            <a:noFill/>
            <a:miter lim="800000"/>
            <a:headEnd/>
            <a:tailEnd/>
          </a:ln>
        </p:spPr>
        <p:txBody>
          <a:bodyPr>
            <a:spAutoFit/>
          </a:bodyPr>
          <a:lstStyle/>
          <a:p>
            <a:pPr>
              <a:spcBef>
                <a:spcPct val="50000"/>
              </a:spcBef>
            </a:pPr>
            <a:r>
              <a:rPr lang="en-US" dirty="0"/>
              <a:t>February 1898….</a:t>
            </a:r>
          </a:p>
          <a:p>
            <a:pPr algn="ctr">
              <a:spcBef>
                <a:spcPct val="50000"/>
              </a:spcBef>
            </a:pPr>
            <a:r>
              <a:rPr lang="en-US" b="1" i="1" dirty="0"/>
              <a:t>*President McKinley sent the battleship MAINE to Havana, Cuba to evacuate American business men and their families that were living in Cuba if the fighting got to dangerous</a:t>
            </a:r>
          </a:p>
        </p:txBody>
      </p:sp>
      <p:pic>
        <p:nvPicPr>
          <p:cNvPr id="8226" name="Picture 34" descr="http://www.history.navy.mil/photos/images/h48000/h48619.jpg"/>
          <p:cNvPicPr>
            <a:picLocks noChangeAspect="1" noChangeArrowheads="1"/>
          </p:cNvPicPr>
          <p:nvPr/>
        </p:nvPicPr>
        <p:blipFill>
          <a:blip r:embed="rId2" cstate="print"/>
          <a:srcRect/>
          <a:stretch>
            <a:fillRect/>
          </a:stretch>
        </p:blipFill>
        <p:spPr bwMode="auto">
          <a:xfrm>
            <a:off x="4267200" y="1828800"/>
            <a:ext cx="4686300" cy="3124200"/>
          </a:xfrm>
          <a:prstGeom prst="rect">
            <a:avLst/>
          </a:prstGeom>
          <a:noFill/>
          <a:ln w="9525">
            <a:noFill/>
            <a:miter lim="800000"/>
            <a:headEnd/>
            <a:tailEnd/>
          </a:ln>
        </p:spPr>
      </p:pic>
      <p:sp>
        <p:nvSpPr>
          <p:cNvPr id="11" name="Text Box 30"/>
          <p:cNvSpPr txBox="1">
            <a:spLocks noChangeArrowheads="1"/>
          </p:cNvSpPr>
          <p:nvPr/>
        </p:nvSpPr>
        <p:spPr bwMode="auto">
          <a:xfrm>
            <a:off x="5181600" y="5334000"/>
            <a:ext cx="3733800" cy="1006475"/>
          </a:xfrm>
          <a:prstGeom prst="rect">
            <a:avLst/>
          </a:prstGeom>
          <a:solidFill>
            <a:schemeClr val="bg1">
              <a:alpha val="91000"/>
            </a:schemeClr>
          </a:solidFill>
          <a:ln w="9525">
            <a:noFill/>
            <a:miter lim="800000"/>
            <a:headEnd/>
            <a:tailEnd/>
          </a:ln>
        </p:spPr>
        <p:txBody>
          <a:bodyPr>
            <a:spAutoFit/>
          </a:bodyPr>
          <a:lstStyle/>
          <a:p>
            <a:pPr algn="ctr">
              <a:spcBef>
                <a:spcPct val="50000"/>
              </a:spcBef>
            </a:pPr>
            <a:r>
              <a:rPr lang="en-US" sz="2000" u="none" dirty="0"/>
              <a:t>Anticipating War…Spain declared war on the U.S. April 24, 1898…..McKinley asked Congress for a declaration of war the next day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0-#ppt_w/2"/>
                                          </p:val>
                                        </p:tav>
                                        <p:tav tm="100000">
                                          <p:val>
                                            <p:strVal val="#ppt_x"/>
                                          </p:val>
                                        </p:tav>
                                      </p:tavLst>
                                    </p:anim>
                                    <p:anim calcmode="lin" valueType="num">
                                      <p:cBhvr additive="base">
                                        <p:cTn id="8" dur="500" fill="hold"/>
                                        <p:tgtEl>
                                          <p:spTgt spid="61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gtEl>
                                        <p:attrNameLst>
                                          <p:attrName>style.visibility</p:attrName>
                                        </p:attrNameLst>
                                      </p:cBhvr>
                                      <p:to>
                                        <p:strVal val="visible"/>
                                      </p:to>
                                    </p:set>
                                    <p:anim calcmode="lin" valueType="num">
                                      <p:cBhvr additive="base">
                                        <p:cTn id="13" dur="500" fill="hold"/>
                                        <p:tgtEl>
                                          <p:spTgt spid="6147"/>
                                        </p:tgtEl>
                                        <p:attrNameLst>
                                          <p:attrName>ppt_x</p:attrName>
                                        </p:attrNameLst>
                                      </p:cBhvr>
                                      <p:tavLst>
                                        <p:tav tm="0">
                                          <p:val>
                                            <p:strVal val="0-#ppt_w/2"/>
                                          </p:val>
                                        </p:tav>
                                        <p:tav tm="100000">
                                          <p:val>
                                            <p:strVal val="#ppt_x"/>
                                          </p:val>
                                        </p:tav>
                                      </p:tavLst>
                                    </p:anim>
                                    <p:anim calcmode="lin" valueType="num">
                                      <p:cBhvr additive="base">
                                        <p:cTn id="14" dur="500" fill="hold"/>
                                        <p:tgtEl>
                                          <p:spTgt spid="614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217"/>
                                        </p:tgtEl>
                                        <p:attrNameLst>
                                          <p:attrName>style.visibility</p:attrName>
                                        </p:attrNameLst>
                                      </p:cBhvr>
                                      <p:to>
                                        <p:strVal val="visible"/>
                                      </p:to>
                                    </p:set>
                                    <p:anim calcmode="lin" valueType="num">
                                      <p:cBhvr additive="base">
                                        <p:cTn id="19" dur="500" fill="hold"/>
                                        <p:tgtEl>
                                          <p:spTgt spid="8217"/>
                                        </p:tgtEl>
                                        <p:attrNameLst>
                                          <p:attrName>ppt_x</p:attrName>
                                        </p:attrNameLst>
                                      </p:cBhvr>
                                      <p:tavLst>
                                        <p:tav tm="0">
                                          <p:val>
                                            <p:strVal val="0-#ppt_w/2"/>
                                          </p:val>
                                        </p:tav>
                                        <p:tav tm="100000">
                                          <p:val>
                                            <p:strVal val="#ppt_x"/>
                                          </p:val>
                                        </p:tav>
                                      </p:tavLst>
                                    </p:anim>
                                    <p:anim calcmode="lin" valueType="num">
                                      <p:cBhvr additive="base">
                                        <p:cTn id="20" dur="500" fill="hold"/>
                                        <p:tgtEl>
                                          <p:spTgt spid="821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8226"/>
                                        </p:tgtEl>
                                        <p:attrNameLst>
                                          <p:attrName>style.visibility</p:attrName>
                                        </p:attrNameLst>
                                      </p:cBhvr>
                                      <p:to>
                                        <p:strVal val="visible"/>
                                      </p:to>
                                    </p:set>
                                    <p:anim calcmode="lin" valueType="num">
                                      <p:cBhvr additive="base">
                                        <p:cTn id="25" dur="500" fill="hold"/>
                                        <p:tgtEl>
                                          <p:spTgt spid="8226"/>
                                        </p:tgtEl>
                                        <p:attrNameLst>
                                          <p:attrName>ppt_x</p:attrName>
                                        </p:attrNameLst>
                                      </p:cBhvr>
                                      <p:tavLst>
                                        <p:tav tm="0">
                                          <p:val>
                                            <p:strVal val="0-#ppt_w/2"/>
                                          </p:val>
                                        </p:tav>
                                        <p:tav tm="100000">
                                          <p:val>
                                            <p:strVal val="#ppt_x"/>
                                          </p:val>
                                        </p:tav>
                                      </p:tavLst>
                                    </p:anim>
                                    <p:anim calcmode="lin" valueType="num">
                                      <p:cBhvr additive="base">
                                        <p:cTn id="26" dur="500" fill="hold"/>
                                        <p:tgtEl>
                                          <p:spTgt spid="822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219"/>
                                        </p:tgtEl>
                                        <p:attrNameLst>
                                          <p:attrName>style.visibility</p:attrName>
                                        </p:attrNameLst>
                                      </p:cBhvr>
                                      <p:to>
                                        <p:strVal val="visible"/>
                                      </p:to>
                                    </p:set>
                                    <p:anim calcmode="lin" valueType="num">
                                      <p:cBhvr additive="base">
                                        <p:cTn id="31" dur="500" fill="hold"/>
                                        <p:tgtEl>
                                          <p:spTgt spid="8219"/>
                                        </p:tgtEl>
                                        <p:attrNameLst>
                                          <p:attrName>ppt_x</p:attrName>
                                        </p:attrNameLst>
                                      </p:cBhvr>
                                      <p:tavLst>
                                        <p:tav tm="0">
                                          <p:val>
                                            <p:strVal val="0-#ppt_w/2"/>
                                          </p:val>
                                        </p:tav>
                                        <p:tav tm="100000">
                                          <p:val>
                                            <p:strVal val="#ppt_x"/>
                                          </p:val>
                                        </p:tav>
                                      </p:tavLst>
                                    </p:anim>
                                    <p:anim calcmode="lin" valueType="num">
                                      <p:cBhvr additive="base">
                                        <p:cTn id="32" dur="500" fill="hold"/>
                                        <p:tgtEl>
                                          <p:spTgt spid="821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149"/>
                                        </p:tgtEl>
                                        <p:attrNameLst>
                                          <p:attrName>style.visibility</p:attrName>
                                        </p:attrNameLst>
                                      </p:cBhvr>
                                      <p:to>
                                        <p:strVal val="visible"/>
                                      </p:to>
                                    </p:set>
                                    <p:anim calcmode="lin" valueType="num">
                                      <p:cBhvr additive="base">
                                        <p:cTn id="37" dur="500" fill="hold"/>
                                        <p:tgtEl>
                                          <p:spTgt spid="6149"/>
                                        </p:tgtEl>
                                        <p:attrNameLst>
                                          <p:attrName>ppt_x</p:attrName>
                                        </p:attrNameLst>
                                      </p:cBhvr>
                                      <p:tavLst>
                                        <p:tav tm="0">
                                          <p:val>
                                            <p:strVal val="0-#ppt_w/2"/>
                                          </p:val>
                                        </p:tav>
                                        <p:tav tm="100000">
                                          <p:val>
                                            <p:strVal val="#ppt_x"/>
                                          </p:val>
                                        </p:tav>
                                      </p:tavLst>
                                    </p:anim>
                                    <p:anim calcmode="lin" valueType="num">
                                      <p:cBhvr additive="base">
                                        <p:cTn id="38" dur="500" fill="hold"/>
                                        <p:tgtEl>
                                          <p:spTgt spid="614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0-#ppt_w/2"/>
                                          </p:val>
                                        </p:tav>
                                        <p:tav tm="100000">
                                          <p:val>
                                            <p:strVal val="#ppt_x"/>
                                          </p:val>
                                        </p:tav>
                                      </p:tavLst>
                                    </p:anim>
                                    <p:anim calcmode="lin" valueType="num">
                                      <p:cBhvr additive="base">
                                        <p:cTn id="4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7" grpId="0" autoUpdateAnimBg="0"/>
      <p:bldP spid="6149" grpId="0" animBg="1"/>
      <p:bldP spid="8217" grpId="0" autoUpdateAnimBg="0"/>
      <p:bldP spid="8219" grpId="0" autoUpdateAnimBg="0"/>
      <p:bldP spid="11"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0" y="0"/>
            <a:ext cx="9144000" cy="1922463"/>
          </a:xfrm>
          <a:prstGeom prst="rect">
            <a:avLst/>
          </a:prstGeom>
          <a:noFill/>
          <a:ln w="9525">
            <a:noFill/>
            <a:miter lim="800000"/>
            <a:headEnd/>
            <a:tailEnd/>
          </a:ln>
        </p:spPr>
        <p:txBody>
          <a:bodyPr>
            <a:spAutoFit/>
          </a:bodyPr>
          <a:lstStyle/>
          <a:p>
            <a:pPr algn="ctr">
              <a:spcBef>
                <a:spcPct val="50000"/>
              </a:spcBef>
            </a:pPr>
            <a:r>
              <a:rPr lang="en-US" sz="3600" dirty="0"/>
              <a:t>Twisting the Arm of Spain</a:t>
            </a:r>
          </a:p>
          <a:p>
            <a:pPr algn="ctr">
              <a:spcBef>
                <a:spcPct val="50000"/>
              </a:spcBef>
            </a:pPr>
            <a:r>
              <a:rPr lang="en-US" sz="2000" u="none" dirty="0"/>
              <a:t>For Centuries Spain had been a World Power.  The United States was proving that it was the true force to be reckoned with!</a:t>
            </a:r>
          </a:p>
          <a:p>
            <a:pPr algn="ctr">
              <a:spcBef>
                <a:spcPct val="50000"/>
              </a:spcBef>
            </a:pPr>
            <a:endParaRPr lang="en-US" sz="3600" u="none" dirty="0">
              <a:latin typeface="Times New Roman" pitchFamily="18" charset="0"/>
            </a:endParaRPr>
          </a:p>
        </p:txBody>
      </p:sp>
      <p:sp>
        <p:nvSpPr>
          <p:cNvPr id="17417" name="Text Box 9"/>
          <p:cNvSpPr txBox="1">
            <a:spLocks noChangeArrowheads="1"/>
          </p:cNvSpPr>
          <p:nvPr/>
        </p:nvSpPr>
        <p:spPr bwMode="auto">
          <a:xfrm>
            <a:off x="5486400" y="1524000"/>
            <a:ext cx="3352800" cy="457200"/>
          </a:xfrm>
          <a:prstGeom prst="rect">
            <a:avLst/>
          </a:prstGeom>
          <a:noFill/>
          <a:ln w="9525">
            <a:noFill/>
            <a:miter lim="800000"/>
            <a:headEnd/>
            <a:tailEnd/>
          </a:ln>
        </p:spPr>
        <p:txBody>
          <a:bodyPr>
            <a:spAutoFit/>
          </a:bodyPr>
          <a:lstStyle/>
          <a:p>
            <a:pPr algn="ctr">
              <a:spcBef>
                <a:spcPct val="50000"/>
              </a:spcBef>
            </a:pPr>
            <a:r>
              <a:rPr lang="en-US" dirty="0"/>
              <a:t>BY JULY 1898….</a:t>
            </a:r>
          </a:p>
        </p:txBody>
      </p:sp>
      <p:sp>
        <p:nvSpPr>
          <p:cNvPr id="17418" name="Text Box 10"/>
          <p:cNvSpPr txBox="1">
            <a:spLocks noChangeArrowheads="1"/>
          </p:cNvSpPr>
          <p:nvPr/>
        </p:nvSpPr>
        <p:spPr bwMode="auto">
          <a:xfrm>
            <a:off x="5715000" y="2057400"/>
            <a:ext cx="3124200" cy="1323439"/>
          </a:xfrm>
          <a:prstGeom prst="rect">
            <a:avLst/>
          </a:prstGeom>
          <a:noFill/>
          <a:ln w="9525">
            <a:noFill/>
            <a:miter lim="800000"/>
            <a:headEnd/>
            <a:tailEnd/>
          </a:ln>
        </p:spPr>
        <p:txBody>
          <a:bodyPr>
            <a:spAutoFit/>
          </a:bodyPr>
          <a:lstStyle/>
          <a:p>
            <a:pPr algn="ctr">
              <a:spcBef>
                <a:spcPct val="50000"/>
              </a:spcBef>
            </a:pPr>
            <a:r>
              <a:rPr lang="en-US" sz="2000" u="none" dirty="0"/>
              <a:t>-U.S. Ground Forces had captured or surrounded most of the major cities in Cuba</a:t>
            </a:r>
          </a:p>
        </p:txBody>
      </p:sp>
      <p:sp>
        <p:nvSpPr>
          <p:cNvPr id="17419" name="Text Box 11"/>
          <p:cNvSpPr txBox="1">
            <a:spLocks noChangeArrowheads="1"/>
          </p:cNvSpPr>
          <p:nvPr/>
        </p:nvSpPr>
        <p:spPr bwMode="auto">
          <a:xfrm>
            <a:off x="5791200" y="3429000"/>
            <a:ext cx="3352800" cy="1169551"/>
          </a:xfrm>
          <a:prstGeom prst="rect">
            <a:avLst/>
          </a:prstGeom>
          <a:noFill/>
          <a:ln w="9525">
            <a:noFill/>
            <a:miter lim="800000"/>
            <a:headEnd/>
            <a:tailEnd/>
          </a:ln>
        </p:spPr>
        <p:txBody>
          <a:bodyPr>
            <a:spAutoFit/>
          </a:bodyPr>
          <a:lstStyle/>
          <a:p>
            <a:pPr algn="ctr">
              <a:spcBef>
                <a:spcPct val="50000"/>
              </a:spcBef>
            </a:pPr>
            <a:r>
              <a:rPr lang="en-US" sz="2000" u="none" dirty="0"/>
              <a:t>-U.S. had destroyed the Spanish Navy in the Pacific</a:t>
            </a:r>
          </a:p>
          <a:p>
            <a:pPr algn="ctr">
              <a:spcBef>
                <a:spcPct val="50000"/>
              </a:spcBef>
            </a:pPr>
            <a:endParaRPr lang="en-US" sz="2000" u="none" dirty="0"/>
          </a:p>
        </p:txBody>
      </p:sp>
      <p:sp>
        <p:nvSpPr>
          <p:cNvPr id="17420" name="Text Box 12"/>
          <p:cNvSpPr txBox="1">
            <a:spLocks noChangeArrowheads="1"/>
          </p:cNvSpPr>
          <p:nvPr/>
        </p:nvSpPr>
        <p:spPr bwMode="auto">
          <a:xfrm>
            <a:off x="228600" y="5715000"/>
            <a:ext cx="8534400" cy="954107"/>
          </a:xfrm>
          <a:prstGeom prst="rect">
            <a:avLst/>
          </a:prstGeom>
          <a:noFill/>
          <a:ln w="9525">
            <a:noFill/>
            <a:miter lim="800000"/>
            <a:headEnd/>
            <a:tailEnd/>
          </a:ln>
        </p:spPr>
        <p:txBody>
          <a:bodyPr>
            <a:spAutoFit/>
          </a:bodyPr>
          <a:lstStyle/>
          <a:p>
            <a:pPr>
              <a:spcBef>
                <a:spcPct val="50000"/>
              </a:spcBef>
            </a:pPr>
            <a:r>
              <a:rPr lang="en-US" sz="1600" u="none" dirty="0"/>
              <a:t>At the end of July the Spanish government asked for peace….</a:t>
            </a:r>
            <a:r>
              <a:rPr lang="en-US" sz="1600" b="1" i="1" dirty="0"/>
              <a:t>TREATY OF PARIS (12/10/1898)</a:t>
            </a:r>
            <a:endParaRPr lang="en-US" sz="1600" u="none" dirty="0"/>
          </a:p>
          <a:p>
            <a:pPr>
              <a:spcBef>
                <a:spcPct val="50000"/>
              </a:spcBef>
            </a:pPr>
            <a:r>
              <a:rPr lang="en-US" sz="1600" b="1" i="1" dirty="0"/>
              <a:t> 1.  Cuba gains independence </a:t>
            </a:r>
            <a:r>
              <a:rPr lang="en-US" sz="1600" b="1" i="1" u="none" dirty="0"/>
              <a:t>     </a:t>
            </a:r>
            <a:r>
              <a:rPr lang="en-US" sz="1600" b="1" i="1" dirty="0"/>
              <a:t>2.  U.S. Pays $20 mil for Philippines</a:t>
            </a:r>
            <a:r>
              <a:rPr lang="en-US" sz="1600" b="1" i="1" u="none" dirty="0"/>
              <a:t>    </a:t>
            </a:r>
            <a:r>
              <a:rPr lang="en-US" sz="1600" b="1" i="1" dirty="0"/>
              <a:t>3.  U.S. annexes Puerto Rico and Guam</a:t>
            </a:r>
          </a:p>
        </p:txBody>
      </p:sp>
      <p:sp>
        <p:nvSpPr>
          <p:cNvPr id="17427" name="Text Box 19"/>
          <p:cNvSpPr txBox="1">
            <a:spLocks noChangeArrowheads="1"/>
          </p:cNvSpPr>
          <p:nvPr/>
        </p:nvSpPr>
        <p:spPr bwMode="auto">
          <a:xfrm>
            <a:off x="5867400" y="4191000"/>
            <a:ext cx="3048000" cy="1015663"/>
          </a:xfrm>
          <a:prstGeom prst="rect">
            <a:avLst/>
          </a:prstGeom>
          <a:noFill/>
          <a:ln w="9525">
            <a:noFill/>
            <a:miter lim="800000"/>
            <a:headEnd/>
            <a:tailEnd/>
          </a:ln>
        </p:spPr>
        <p:txBody>
          <a:bodyPr>
            <a:spAutoFit/>
          </a:bodyPr>
          <a:lstStyle/>
          <a:p>
            <a:pPr algn="ctr">
              <a:spcBef>
                <a:spcPct val="50000"/>
              </a:spcBef>
            </a:pPr>
            <a:r>
              <a:rPr lang="en-US" sz="2000" u="none" dirty="0"/>
              <a:t>-U.S. had captured Guam and forts in Puerto Rico under Spanish control</a:t>
            </a:r>
          </a:p>
        </p:txBody>
      </p:sp>
      <p:pic>
        <p:nvPicPr>
          <p:cNvPr id="17429" name="Picture 21" descr="http://www.bartleby.com/51/42.gif"/>
          <p:cNvPicPr>
            <a:picLocks noChangeAspect="1" noChangeArrowheads="1"/>
          </p:cNvPicPr>
          <p:nvPr/>
        </p:nvPicPr>
        <p:blipFill>
          <a:blip r:embed="rId2" cstate="print"/>
          <a:srcRect/>
          <a:stretch>
            <a:fillRect/>
          </a:stretch>
        </p:blipFill>
        <p:spPr bwMode="auto">
          <a:xfrm>
            <a:off x="0" y="1524000"/>
            <a:ext cx="3810000" cy="2222500"/>
          </a:xfrm>
          <a:prstGeom prst="rect">
            <a:avLst/>
          </a:prstGeom>
          <a:noFill/>
          <a:ln w="9525">
            <a:noFill/>
            <a:miter lim="800000"/>
            <a:headEnd/>
            <a:tailEnd/>
          </a:ln>
        </p:spPr>
      </p:pic>
      <p:pic>
        <p:nvPicPr>
          <p:cNvPr id="17431" name="Picture 23" descr="http://www.bartleby.com/51/41.gif"/>
          <p:cNvPicPr>
            <a:picLocks noChangeAspect="1" noChangeArrowheads="1"/>
          </p:cNvPicPr>
          <p:nvPr/>
        </p:nvPicPr>
        <p:blipFill>
          <a:blip r:embed="rId3" cstate="print"/>
          <a:srcRect/>
          <a:stretch>
            <a:fillRect/>
          </a:stretch>
        </p:blipFill>
        <p:spPr bwMode="auto">
          <a:xfrm>
            <a:off x="2743200" y="3048000"/>
            <a:ext cx="2971800" cy="2414588"/>
          </a:xfrm>
          <a:prstGeom prst="rect">
            <a:avLst/>
          </a:prstGeom>
          <a:noFill/>
          <a:ln w="9525">
            <a:noFill/>
            <a:miter lim="800000"/>
            <a:headEnd/>
            <a:tailEnd/>
          </a:ln>
        </p:spPr>
      </p:pic>
      <p:pic>
        <p:nvPicPr>
          <p:cNvPr id="17433" name="Picture 25" descr="http://www.bartleby.com/51/43.gif"/>
          <p:cNvPicPr>
            <a:picLocks noChangeAspect="1" noChangeArrowheads="1"/>
          </p:cNvPicPr>
          <p:nvPr/>
        </p:nvPicPr>
        <p:blipFill>
          <a:blip r:embed="rId4" cstate="print"/>
          <a:srcRect/>
          <a:stretch>
            <a:fillRect/>
          </a:stretch>
        </p:blipFill>
        <p:spPr bwMode="auto">
          <a:xfrm>
            <a:off x="0" y="3429000"/>
            <a:ext cx="3048000" cy="2190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0-#ppt_w/2"/>
                                          </p:val>
                                        </p:tav>
                                        <p:tav tm="100000">
                                          <p:val>
                                            <p:strVal val="#ppt_x"/>
                                          </p:val>
                                        </p:tav>
                                      </p:tavLst>
                                    </p:anim>
                                    <p:anim calcmode="lin" valueType="num">
                                      <p:cBhvr additive="base">
                                        <p:cTn id="8" dur="500" fill="hold"/>
                                        <p:tgtEl>
                                          <p:spTgt spid="174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7"/>
                                        </p:tgtEl>
                                        <p:attrNameLst>
                                          <p:attrName>style.visibility</p:attrName>
                                        </p:attrNameLst>
                                      </p:cBhvr>
                                      <p:to>
                                        <p:strVal val="visible"/>
                                      </p:to>
                                    </p:set>
                                    <p:anim calcmode="lin" valueType="num">
                                      <p:cBhvr additive="base">
                                        <p:cTn id="13" dur="500" fill="hold"/>
                                        <p:tgtEl>
                                          <p:spTgt spid="17417"/>
                                        </p:tgtEl>
                                        <p:attrNameLst>
                                          <p:attrName>ppt_x</p:attrName>
                                        </p:attrNameLst>
                                      </p:cBhvr>
                                      <p:tavLst>
                                        <p:tav tm="0">
                                          <p:val>
                                            <p:strVal val="0-#ppt_w/2"/>
                                          </p:val>
                                        </p:tav>
                                        <p:tav tm="100000">
                                          <p:val>
                                            <p:strVal val="#ppt_x"/>
                                          </p:val>
                                        </p:tav>
                                      </p:tavLst>
                                    </p:anim>
                                    <p:anim calcmode="lin" valueType="num">
                                      <p:cBhvr additive="base">
                                        <p:cTn id="14" dur="500" fill="hold"/>
                                        <p:tgtEl>
                                          <p:spTgt spid="1741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7429"/>
                                        </p:tgtEl>
                                        <p:attrNameLst>
                                          <p:attrName>style.visibility</p:attrName>
                                        </p:attrNameLst>
                                      </p:cBhvr>
                                      <p:to>
                                        <p:strVal val="visible"/>
                                      </p:to>
                                    </p:set>
                                    <p:anim calcmode="lin" valueType="num">
                                      <p:cBhvr additive="base">
                                        <p:cTn id="19" dur="500" fill="hold"/>
                                        <p:tgtEl>
                                          <p:spTgt spid="17429"/>
                                        </p:tgtEl>
                                        <p:attrNameLst>
                                          <p:attrName>ppt_x</p:attrName>
                                        </p:attrNameLst>
                                      </p:cBhvr>
                                      <p:tavLst>
                                        <p:tav tm="0">
                                          <p:val>
                                            <p:strVal val="0-#ppt_w/2"/>
                                          </p:val>
                                        </p:tav>
                                        <p:tav tm="100000">
                                          <p:val>
                                            <p:strVal val="#ppt_x"/>
                                          </p:val>
                                        </p:tav>
                                      </p:tavLst>
                                    </p:anim>
                                    <p:anim calcmode="lin" valueType="num">
                                      <p:cBhvr additive="base">
                                        <p:cTn id="20" dur="500" fill="hold"/>
                                        <p:tgtEl>
                                          <p:spTgt spid="1742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7431"/>
                                        </p:tgtEl>
                                        <p:attrNameLst>
                                          <p:attrName>style.visibility</p:attrName>
                                        </p:attrNameLst>
                                      </p:cBhvr>
                                      <p:to>
                                        <p:strVal val="visible"/>
                                      </p:to>
                                    </p:set>
                                    <p:anim calcmode="lin" valueType="num">
                                      <p:cBhvr additive="base">
                                        <p:cTn id="25" dur="500" fill="hold"/>
                                        <p:tgtEl>
                                          <p:spTgt spid="17431"/>
                                        </p:tgtEl>
                                        <p:attrNameLst>
                                          <p:attrName>ppt_x</p:attrName>
                                        </p:attrNameLst>
                                      </p:cBhvr>
                                      <p:tavLst>
                                        <p:tav tm="0">
                                          <p:val>
                                            <p:strVal val="0-#ppt_w/2"/>
                                          </p:val>
                                        </p:tav>
                                        <p:tav tm="100000">
                                          <p:val>
                                            <p:strVal val="#ppt_x"/>
                                          </p:val>
                                        </p:tav>
                                      </p:tavLst>
                                    </p:anim>
                                    <p:anim calcmode="lin" valueType="num">
                                      <p:cBhvr additive="base">
                                        <p:cTn id="26" dur="500" fill="hold"/>
                                        <p:tgtEl>
                                          <p:spTgt spid="1743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7433"/>
                                        </p:tgtEl>
                                        <p:attrNameLst>
                                          <p:attrName>style.visibility</p:attrName>
                                        </p:attrNameLst>
                                      </p:cBhvr>
                                      <p:to>
                                        <p:strVal val="visible"/>
                                      </p:to>
                                    </p:set>
                                    <p:anim calcmode="lin" valueType="num">
                                      <p:cBhvr additive="base">
                                        <p:cTn id="31" dur="500" fill="hold"/>
                                        <p:tgtEl>
                                          <p:spTgt spid="17433"/>
                                        </p:tgtEl>
                                        <p:attrNameLst>
                                          <p:attrName>ppt_x</p:attrName>
                                        </p:attrNameLst>
                                      </p:cBhvr>
                                      <p:tavLst>
                                        <p:tav tm="0">
                                          <p:val>
                                            <p:strVal val="0-#ppt_w/2"/>
                                          </p:val>
                                        </p:tav>
                                        <p:tav tm="100000">
                                          <p:val>
                                            <p:strVal val="#ppt_x"/>
                                          </p:val>
                                        </p:tav>
                                      </p:tavLst>
                                    </p:anim>
                                    <p:anim calcmode="lin" valueType="num">
                                      <p:cBhvr additive="base">
                                        <p:cTn id="32" dur="500" fill="hold"/>
                                        <p:tgtEl>
                                          <p:spTgt spid="1743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7418"/>
                                        </p:tgtEl>
                                        <p:attrNameLst>
                                          <p:attrName>style.visibility</p:attrName>
                                        </p:attrNameLst>
                                      </p:cBhvr>
                                      <p:to>
                                        <p:strVal val="visible"/>
                                      </p:to>
                                    </p:set>
                                    <p:anim calcmode="lin" valueType="num">
                                      <p:cBhvr additive="base">
                                        <p:cTn id="37" dur="500" fill="hold"/>
                                        <p:tgtEl>
                                          <p:spTgt spid="17418"/>
                                        </p:tgtEl>
                                        <p:attrNameLst>
                                          <p:attrName>ppt_x</p:attrName>
                                        </p:attrNameLst>
                                      </p:cBhvr>
                                      <p:tavLst>
                                        <p:tav tm="0">
                                          <p:val>
                                            <p:strVal val="0-#ppt_w/2"/>
                                          </p:val>
                                        </p:tav>
                                        <p:tav tm="100000">
                                          <p:val>
                                            <p:strVal val="#ppt_x"/>
                                          </p:val>
                                        </p:tav>
                                      </p:tavLst>
                                    </p:anim>
                                    <p:anim calcmode="lin" valueType="num">
                                      <p:cBhvr additive="base">
                                        <p:cTn id="38" dur="500" fill="hold"/>
                                        <p:tgtEl>
                                          <p:spTgt spid="1741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7419"/>
                                        </p:tgtEl>
                                        <p:attrNameLst>
                                          <p:attrName>style.visibility</p:attrName>
                                        </p:attrNameLst>
                                      </p:cBhvr>
                                      <p:to>
                                        <p:strVal val="visible"/>
                                      </p:to>
                                    </p:set>
                                    <p:anim calcmode="lin" valueType="num">
                                      <p:cBhvr additive="base">
                                        <p:cTn id="43" dur="500" fill="hold"/>
                                        <p:tgtEl>
                                          <p:spTgt spid="17419"/>
                                        </p:tgtEl>
                                        <p:attrNameLst>
                                          <p:attrName>ppt_x</p:attrName>
                                        </p:attrNameLst>
                                      </p:cBhvr>
                                      <p:tavLst>
                                        <p:tav tm="0">
                                          <p:val>
                                            <p:strVal val="0-#ppt_w/2"/>
                                          </p:val>
                                        </p:tav>
                                        <p:tav tm="100000">
                                          <p:val>
                                            <p:strVal val="#ppt_x"/>
                                          </p:val>
                                        </p:tav>
                                      </p:tavLst>
                                    </p:anim>
                                    <p:anim calcmode="lin" valueType="num">
                                      <p:cBhvr additive="base">
                                        <p:cTn id="44" dur="500" fill="hold"/>
                                        <p:tgtEl>
                                          <p:spTgt spid="1741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7427"/>
                                        </p:tgtEl>
                                        <p:attrNameLst>
                                          <p:attrName>style.visibility</p:attrName>
                                        </p:attrNameLst>
                                      </p:cBhvr>
                                      <p:to>
                                        <p:strVal val="visible"/>
                                      </p:to>
                                    </p:set>
                                    <p:anim calcmode="lin" valueType="num">
                                      <p:cBhvr additive="base">
                                        <p:cTn id="49" dur="500" fill="hold"/>
                                        <p:tgtEl>
                                          <p:spTgt spid="17427"/>
                                        </p:tgtEl>
                                        <p:attrNameLst>
                                          <p:attrName>ppt_x</p:attrName>
                                        </p:attrNameLst>
                                      </p:cBhvr>
                                      <p:tavLst>
                                        <p:tav tm="0">
                                          <p:val>
                                            <p:strVal val="0-#ppt_w/2"/>
                                          </p:val>
                                        </p:tav>
                                        <p:tav tm="100000">
                                          <p:val>
                                            <p:strVal val="#ppt_x"/>
                                          </p:val>
                                        </p:tav>
                                      </p:tavLst>
                                    </p:anim>
                                    <p:anim calcmode="lin" valueType="num">
                                      <p:cBhvr additive="base">
                                        <p:cTn id="50" dur="500" fill="hold"/>
                                        <p:tgtEl>
                                          <p:spTgt spid="17427"/>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7420"/>
                                        </p:tgtEl>
                                        <p:attrNameLst>
                                          <p:attrName>style.visibility</p:attrName>
                                        </p:attrNameLst>
                                      </p:cBhvr>
                                      <p:to>
                                        <p:strVal val="visible"/>
                                      </p:to>
                                    </p:set>
                                    <p:anim calcmode="lin" valueType="num">
                                      <p:cBhvr additive="base">
                                        <p:cTn id="55" dur="500" fill="hold"/>
                                        <p:tgtEl>
                                          <p:spTgt spid="17420"/>
                                        </p:tgtEl>
                                        <p:attrNameLst>
                                          <p:attrName>ppt_x</p:attrName>
                                        </p:attrNameLst>
                                      </p:cBhvr>
                                      <p:tavLst>
                                        <p:tav tm="0">
                                          <p:val>
                                            <p:strVal val="0-#ppt_w/2"/>
                                          </p:val>
                                        </p:tav>
                                        <p:tav tm="100000">
                                          <p:val>
                                            <p:strVal val="#ppt_x"/>
                                          </p:val>
                                        </p:tav>
                                      </p:tavLst>
                                    </p:anim>
                                    <p:anim calcmode="lin" valueType="num">
                                      <p:cBhvr additive="base">
                                        <p:cTn id="56" dur="500" fill="hold"/>
                                        <p:tgtEl>
                                          <p:spTgt spid="174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7" grpId="0" autoUpdateAnimBg="0"/>
      <p:bldP spid="17418" grpId="0" autoUpdateAnimBg="0"/>
      <p:bldP spid="17419" grpId="0" autoUpdateAnimBg="0"/>
      <p:bldP spid="17420" grpId="0" autoUpdateAnimBg="0"/>
      <p:bldP spid="1742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026"/>
          <p:cNvSpPr>
            <a:spLocks noChangeArrowheads="1"/>
          </p:cNvSpPr>
          <p:nvPr/>
        </p:nvSpPr>
        <p:spPr bwMode="auto">
          <a:xfrm>
            <a:off x="0" y="762000"/>
            <a:ext cx="9144000" cy="396875"/>
          </a:xfrm>
          <a:prstGeom prst="rect">
            <a:avLst/>
          </a:prstGeom>
          <a:noFill/>
          <a:ln w="9525">
            <a:noFill/>
            <a:miter lim="800000"/>
            <a:headEnd/>
            <a:tailEnd/>
          </a:ln>
        </p:spPr>
        <p:txBody>
          <a:bodyPr>
            <a:spAutoFit/>
          </a:bodyPr>
          <a:lstStyle/>
          <a:p>
            <a:pPr algn="ctr">
              <a:spcBef>
                <a:spcPct val="50000"/>
              </a:spcBef>
            </a:pPr>
            <a:endParaRPr lang="en-US" sz="2000" u="none">
              <a:sym typeface="Wingdings" pitchFamily="2" charset="2"/>
            </a:endParaRPr>
          </a:p>
        </p:txBody>
      </p:sp>
      <p:sp>
        <p:nvSpPr>
          <p:cNvPr id="60419" name="Text Box 1027"/>
          <p:cNvSpPr txBox="1">
            <a:spLocks noChangeArrowheads="1"/>
          </p:cNvSpPr>
          <p:nvPr/>
        </p:nvSpPr>
        <p:spPr bwMode="auto">
          <a:xfrm>
            <a:off x="0" y="0"/>
            <a:ext cx="9144000" cy="701675"/>
          </a:xfrm>
          <a:prstGeom prst="rect">
            <a:avLst/>
          </a:prstGeom>
          <a:noFill/>
          <a:ln w="9525">
            <a:noFill/>
            <a:miter lim="800000"/>
            <a:headEnd/>
            <a:tailEnd/>
          </a:ln>
        </p:spPr>
        <p:txBody>
          <a:bodyPr>
            <a:spAutoFit/>
          </a:bodyPr>
          <a:lstStyle/>
          <a:p>
            <a:pPr algn="ctr">
              <a:spcBef>
                <a:spcPct val="50000"/>
              </a:spcBef>
            </a:pPr>
            <a:r>
              <a:rPr lang="en-US" sz="4000" b="1"/>
              <a:t>Teddy Roosevelt’s TOUGH Foreign Policy</a:t>
            </a:r>
            <a:endParaRPr lang="en-US" sz="4000" b="1">
              <a:sym typeface="Wingdings" pitchFamily="2" charset="2"/>
            </a:endParaRPr>
          </a:p>
        </p:txBody>
      </p:sp>
      <p:sp>
        <p:nvSpPr>
          <p:cNvPr id="60422" name="Text Box 1030"/>
          <p:cNvSpPr txBox="1">
            <a:spLocks noChangeArrowheads="1"/>
          </p:cNvSpPr>
          <p:nvPr/>
        </p:nvSpPr>
        <p:spPr bwMode="auto">
          <a:xfrm>
            <a:off x="0" y="2971800"/>
            <a:ext cx="3962400" cy="1465263"/>
          </a:xfrm>
          <a:prstGeom prst="rect">
            <a:avLst/>
          </a:prstGeom>
          <a:noFill/>
          <a:ln w="9525">
            <a:noFill/>
            <a:miter lim="800000"/>
            <a:headEnd/>
            <a:tailEnd/>
          </a:ln>
        </p:spPr>
        <p:txBody>
          <a:bodyPr>
            <a:spAutoFit/>
          </a:bodyPr>
          <a:lstStyle/>
          <a:p>
            <a:pPr algn="ctr">
              <a:spcBef>
                <a:spcPct val="50000"/>
              </a:spcBef>
            </a:pPr>
            <a:r>
              <a:rPr lang="en-US" sz="1800" b="1" i="1" dirty="0">
                <a:latin typeface="Times New Roman" pitchFamily="18" charset="0"/>
              </a:rPr>
              <a:t>OPPORTUNITY</a:t>
            </a:r>
            <a:r>
              <a:rPr lang="en-US" sz="1800" b="1" i="1" dirty="0">
                <a:latin typeface="Times New Roman" pitchFamily="18" charset="0"/>
                <a:sym typeface="Wingdings" pitchFamily="2" charset="2"/>
              </a:rPr>
              <a:t> </a:t>
            </a:r>
            <a:r>
              <a:rPr lang="en-US" sz="1800" b="1" u="none" dirty="0">
                <a:latin typeface="Times New Roman" pitchFamily="18" charset="0"/>
                <a:sym typeface="Wingdings" pitchFamily="2" charset="2"/>
              </a:rPr>
              <a:t>Panama was a colony of the Columbian government and the people of Panama were waging a revolution against Columbia to gain their independence.  </a:t>
            </a:r>
            <a:endParaRPr lang="en-US" sz="2200" b="1" i="1" dirty="0"/>
          </a:p>
        </p:txBody>
      </p:sp>
      <p:sp>
        <p:nvSpPr>
          <p:cNvPr id="60424" name="Text Box 1032"/>
          <p:cNvSpPr txBox="1">
            <a:spLocks noChangeArrowheads="1"/>
          </p:cNvSpPr>
          <p:nvPr/>
        </p:nvSpPr>
        <p:spPr bwMode="auto">
          <a:xfrm>
            <a:off x="457200" y="5657671"/>
            <a:ext cx="7315200" cy="1200329"/>
          </a:xfrm>
          <a:prstGeom prst="rect">
            <a:avLst/>
          </a:prstGeom>
          <a:noFill/>
          <a:ln w="9525">
            <a:noFill/>
            <a:miter lim="800000"/>
            <a:headEnd/>
            <a:tailEnd/>
          </a:ln>
        </p:spPr>
        <p:txBody>
          <a:bodyPr>
            <a:spAutoFit/>
          </a:bodyPr>
          <a:lstStyle/>
          <a:p>
            <a:pPr algn="ctr">
              <a:spcBef>
                <a:spcPct val="50000"/>
              </a:spcBef>
            </a:pPr>
            <a:r>
              <a:rPr lang="en-US" sz="1800" u="none" dirty="0"/>
              <a:t>Roosevelt ignored Columbia’s right to control their own land and sent navy warships to Panama to prevent Columbia from sending troops in to put down the revolt.  The revolt was successful and Panama declared its independence in 1903</a:t>
            </a:r>
          </a:p>
        </p:txBody>
      </p:sp>
      <p:sp>
        <p:nvSpPr>
          <p:cNvPr id="60426" name="Text Box 1034"/>
          <p:cNvSpPr txBox="1">
            <a:spLocks noChangeArrowheads="1"/>
          </p:cNvSpPr>
          <p:nvPr/>
        </p:nvSpPr>
        <p:spPr bwMode="auto">
          <a:xfrm>
            <a:off x="152400" y="685800"/>
            <a:ext cx="8991600" cy="1200329"/>
          </a:xfrm>
          <a:prstGeom prst="rect">
            <a:avLst/>
          </a:prstGeom>
          <a:noFill/>
          <a:ln w="9525">
            <a:noFill/>
            <a:miter lim="800000"/>
            <a:headEnd/>
            <a:tailEnd/>
          </a:ln>
        </p:spPr>
        <p:txBody>
          <a:bodyPr>
            <a:spAutoFit/>
          </a:bodyPr>
          <a:lstStyle/>
          <a:p>
            <a:pPr>
              <a:spcBef>
                <a:spcPct val="50000"/>
              </a:spcBef>
            </a:pPr>
            <a:r>
              <a:rPr lang="en-US" sz="1800" u="none" dirty="0"/>
              <a:t>Big Problems in </a:t>
            </a:r>
            <a:r>
              <a:rPr lang="en-US" sz="1800" u="none" dirty="0" err="1"/>
              <a:t>Columbia</a:t>
            </a:r>
            <a:r>
              <a:rPr lang="en-US" sz="1800" u="none" dirty="0" err="1">
                <a:sym typeface="Wingdings" pitchFamily="2" charset="2"/>
              </a:rPr>
              <a:t>The</a:t>
            </a:r>
            <a:r>
              <a:rPr lang="en-US" sz="1800" u="none" dirty="0">
                <a:sym typeface="Wingdings" pitchFamily="2" charset="2"/>
              </a:rPr>
              <a:t> U.S. was doing so much business in the Pacific Ocean it became necessary to find easy access from the Atlantic to the Pacific Ocean.  Building a canal became the popular proposal and COLUMBIA controlled the best spot to build the canal…the Isthmus of Panama</a:t>
            </a:r>
            <a:endParaRPr lang="en-US" sz="1800" u="none" dirty="0"/>
          </a:p>
        </p:txBody>
      </p:sp>
      <p:pic>
        <p:nvPicPr>
          <p:cNvPr id="60429" name="Picture 1037" descr="http://www.theodore-roosevelt.com/trmiddle28.jpg">
            <a:hlinkClick r:id=""/>
          </p:cNvPr>
          <p:cNvPicPr>
            <a:picLocks noChangeAspect="1" noChangeArrowheads="1"/>
          </p:cNvPicPr>
          <p:nvPr/>
        </p:nvPicPr>
        <p:blipFill>
          <a:blip r:embed="rId2" cstate="print"/>
          <a:srcRect/>
          <a:stretch>
            <a:fillRect/>
          </a:stretch>
        </p:blipFill>
        <p:spPr bwMode="auto">
          <a:xfrm>
            <a:off x="3810000" y="1828800"/>
            <a:ext cx="5105400" cy="3733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0419"/>
                                        </p:tgtEl>
                                        <p:attrNameLst>
                                          <p:attrName>style.visibility</p:attrName>
                                        </p:attrNameLst>
                                      </p:cBhvr>
                                      <p:to>
                                        <p:strVal val="visible"/>
                                      </p:to>
                                    </p:set>
                                    <p:anim calcmode="lin" valueType="num">
                                      <p:cBhvr additive="base">
                                        <p:cTn id="7" dur="500" fill="hold"/>
                                        <p:tgtEl>
                                          <p:spTgt spid="60419"/>
                                        </p:tgtEl>
                                        <p:attrNameLst>
                                          <p:attrName>ppt_x</p:attrName>
                                        </p:attrNameLst>
                                      </p:cBhvr>
                                      <p:tavLst>
                                        <p:tav tm="0">
                                          <p:val>
                                            <p:strVal val="0-#ppt_w/2"/>
                                          </p:val>
                                        </p:tav>
                                        <p:tav tm="100000">
                                          <p:val>
                                            <p:strVal val="#ppt_x"/>
                                          </p:val>
                                        </p:tav>
                                      </p:tavLst>
                                    </p:anim>
                                    <p:anim calcmode="lin" valueType="num">
                                      <p:cBhvr additive="base">
                                        <p:cTn id="8" dur="500" fill="hold"/>
                                        <p:tgtEl>
                                          <p:spTgt spid="604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0426"/>
                                        </p:tgtEl>
                                        <p:attrNameLst>
                                          <p:attrName>style.visibility</p:attrName>
                                        </p:attrNameLst>
                                      </p:cBhvr>
                                      <p:to>
                                        <p:strVal val="visible"/>
                                      </p:to>
                                    </p:set>
                                    <p:anim calcmode="lin" valueType="num">
                                      <p:cBhvr additive="base">
                                        <p:cTn id="13" dur="500" fill="hold"/>
                                        <p:tgtEl>
                                          <p:spTgt spid="60426"/>
                                        </p:tgtEl>
                                        <p:attrNameLst>
                                          <p:attrName>ppt_x</p:attrName>
                                        </p:attrNameLst>
                                      </p:cBhvr>
                                      <p:tavLst>
                                        <p:tav tm="0">
                                          <p:val>
                                            <p:strVal val="0-#ppt_w/2"/>
                                          </p:val>
                                        </p:tav>
                                        <p:tav tm="100000">
                                          <p:val>
                                            <p:strVal val="#ppt_x"/>
                                          </p:val>
                                        </p:tav>
                                      </p:tavLst>
                                    </p:anim>
                                    <p:anim calcmode="lin" valueType="num">
                                      <p:cBhvr additive="base">
                                        <p:cTn id="14" dur="500" fill="hold"/>
                                        <p:tgtEl>
                                          <p:spTgt spid="6042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0429"/>
                                        </p:tgtEl>
                                        <p:attrNameLst>
                                          <p:attrName>style.visibility</p:attrName>
                                        </p:attrNameLst>
                                      </p:cBhvr>
                                      <p:to>
                                        <p:strVal val="visible"/>
                                      </p:to>
                                    </p:set>
                                    <p:anim calcmode="lin" valueType="num">
                                      <p:cBhvr additive="base">
                                        <p:cTn id="19" dur="500" fill="hold"/>
                                        <p:tgtEl>
                                          <p:spTgt spid="60429"/>
                                        </p:tgtEl>
                                        <p:attrNameLst>
                                          <p:attrName>ppt_x</p:attrName>
                                        </p:attrNameLst>
                                      </p:cBhvr>
                                      <p:tavLst>
                                        <p:tav tm="0">
                                          <p:val>
                                            <p:strVal val="0-#ppt_w/2"/>
                                          </p:val>
                                        </p:tav>
                                        <p:tav tm="100000">
                                          <p:val>
                                            <p:strVal val="#ppt_x"/>
                                          </p:val>
                                        </p:tav>
                                      </p:tavLst>
                                    </p:anim>
                                    <p:anim calcmode="lin" valueType="num">
                                      <p:cBhvr additive="base">
                                        <p:cTn id="20" dur="500" fill="hold"/>
                                        <p:tgtEl>
                                          <p:spTgt spid="6042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0422"/>
                                        </p:tgtEl>
                                        <p:attrNameLst>
                                          <p:attrName>style.visibility</p:attrName>
                                        </p:attrNameLst>
                                      </p:cBhvr>
                                      <p:to>
                                        <p:strVal val="visible"/>
                                      </p:to>
                                    </p:set>
                                    <p:anim calcmode="lin" valueType="num">
                                      <p:cBhvr additive="base">
                                        <p:cTn id="25" dur="500" fill="hold"/>
                                        <p:tgtEl>
                                          <p:spTgt spid="60422"/>
                                        </p:tgtEl>
                                        <p:attrNameLst>
                                          <p:attrName>ppt_x</p:attrName>
                                        </p:attrNameLst>
                                      </p:cBhvr>
                                      <p:tavLst>
                                        <p:tav tm="0">
                                          <p:val>
                                            <p:strVal val="0-#ppt_w/2"/>
                                          </p:val>
                                        </p:tav>
                                        <p:tav tm="100000">
                                          <p:val>
                                            <p:strVal val="#ppt_x"/>
                                          </p:val>
                                        </p:tav>
                                      </p:tavLst>
                                    </p:anim>
                                    <p:anim calcmode="lin" valueType="num">
                                      <p:cBhvr additive="base">
                                        <p:cTn id="26" dur="500" fill="hold"/>
                                        <p:tgtEl>
                                          <p:spTgt spid="6042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0424"/>
                                        </p:tgtEl>
                                        <p:attrNameLst>
                                          <p:attrName>style.visibility</p:attrName>
                                        </p:attrNameLst>
                                      </p:cBhvr>
                                      <p:to>
                                        <p:strVal val="visible"/>
                                      </p:to>
                                    </p:set>
                                    <p:anim calcmode="lin" valueType="num">
                                      <p:cBhvr additive="base">
                                        <p:cTn id="31" dur="500" fill="hold"/>
                                        <p:tgtEl>
                                          <p:spTgt spid="60424"/>
                                        </p:tgtEl>
                                        <p:attrNameLst>
                                          <p:attrName>ppt_x</p:attrName>
                                        </p:attrNameLst>
                                      </p:cBhvr>
                                      <p:tavLst>
                                        <p:tav tm="0">
                                          <p:val>
                                            <p:strVal val="0-#ppt_w/2"/>
                                          </p:val>
                                        </p:tav>
                                        <p:tav tm="100000">
                                          <p:val>
                                            <p:strVal val="#ppt_x"/>
                                          </p:val>
                                        </p:tav>
                                      </p:tavLst>
                                    </p:anim>
                                    <p:anim calcmode="lin" valueType="num">
                                      <p:cBhvr additive="base">
                                        <p:cTn id="32" dur="500" fill="hold"/>
                                        <p:tgtEl>
                                          <p:spTgt spid="604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autoUpdateAnimBg="0"/>
      <p:bldP spid="60422" grpId="0" autoUpdateAnimBg="0"/>
      <p:bldP spid="60424" grpId="0" autoUpdateAnimBg="0"/>
      <p:bldP spid="60426"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0" y="152400"/>
            <a:ext cx="9144000" cy="641350"/>
          </a:xfrm>
          <a:prstGeom prst="rect">
            <a:avLst/>
          </a:prstGeom>
          <a:noFill/>
          <a:ln w="9525">
            <a:noFill/>
            <a:miter lim="800000"/>
            <a:headEnd/>
            <a:tailEnd/>
          </a:ln>
        </p:spPr>
        <p:txBody>
          <a:bodyPr>
            <a:spAutoFit/>
          </a:bodyPr>
          <a:lstStyle/>
          <a:p>
            <a:pPr algn="ctr">
              <a:spcBef>
                <a:spcPct val="50000"/>
              </a:spcBef>
            </a:pPr>
            <a:r>
              <a:rPr lang="en-US" sz="3600"/>
              <a:t>Roosevelt Places His Finger on Latin America</a:t>
            </a:r>
          </a:p>
        </p:txBody>
      </p:sp>
      <p:sp>
        <p:nvSpPr>
          <p:cNvPr id="44035" name="Text Box 3"/>
          <p:cNvSpPr txBox="1">
            <a:spLocks noChangeArrowheads="1"/>
          </p:cNvSpPr>
          <p:nvPr/>
        </p:nvSpPr>
        <p:spPr bwMode="auto">
          <a:xfrm>
            <a:off x="0" y="838200"/>
            <a:ext cx="9144000" cy="822325"/>
          </a:xfrm>
          <a:prstGeom prst="rect">
            <a:avLst/>
          </a:prstGeom>
          <a:noFill/>
          <a:ln w="9525">
            <a:noFill/>
            <a:miter lim="800000"/>
            <a:headEnd/>
            <a:tailEnd/>
          </a:ln>
        </p:spPr>
        <p:txBody>
          <a:bodyPr>
            <a:spAutoFit/>
          </a:bodyPr>
          <a:lstStyle/>
          <a:p>
            <a:pPr algn="ctr">
              <a:spcBef>
                <a:spcPct val="50000"/>
              </a:spcBef>
            </a:pPr>
            <a:r>
              <a:rPr lang="en-US" u="none" dirty="0"/>
              <a:t>The New Panamanian government gave the U.S. rights to a 10 mile strip of land called the Canal Zone.  Here the U.S. build the Panama Canal which connected the Atlantic to the Pacific Ocean</a:t>
            </a:r>
          </a:p>
        </p:txBody>
      </p:sp>
      <p:sp>
        <p:nvSpPr>
          <p:cNvPr id="44040" name="Text Box 8"/>
          <p:cNvSpPr txBox="1">
            <a:spLocks noChangeArrowheads="1"/>
          </p:cNvSpPr>
          <p:nvPr/>
        </p:nvSpPr>
        <p:spPr bwMode="auto">
          <a:xfrm>
            <a:off x="0" y="2514600"/>
            <a:ext cx="3962400" cy="1708160"/>
          </a:xfrm>
          <a:prstGeom prst="rect">
            <a:avLst/>
          </a:prstGeom>
          <a:noFill/>
          <a:ln w="9525">
            <a:noFill/>
            <a:miter lim="800000"/>
            <a:headEnd/>
            <a:tailEnd/>
          </a:ln>
        </p:spPr>
        <p:txBody>
          <a:bodyPr>
            <a:spAutoFit/>
          </a:bodyPr>
          <a:lstStyle/>
          <a:p>
            <a:pPr algn="ctr">
              <a:spcBef>
                <a:spcPct val="50000"/>
              </a:spcBef>
            </a:pPr>
            <a:r>
              <a:rPr lang="en-US" sz="1800" u="none" dirty="0"/>
              <a:t>-Roosevelt’s decision to aid the revolution against Columbia was criticized throughout the world. (A Imperialist Tyrant!)</a:t>
            </a:r>
          </a:p>
          <a:p>
            <a:pPr algn="ctr">
              <a:spcBef>
                <a:spcPct val="50000"/>
              </a:spcBef>
            </a:pPr>
            <a:endParaRPr lang="en-US" sz="2200" u="none" dirty="0"/>
          </a:p>
        </p:txBody>
      </p:sp>
      <p:pic>
        <p:nvPicPr>
          <p:cNvPr id="44051" name="Picture 19" descr="Panama Canal Construction Historic Photo - 1911 Pedro Miguel Locks Construction"/>
          <p:cNvPicPr>
            <a:picLocks noChangeAspect="1" noChangeArrowheads="1"/>
          </p:cNvPicPr>
          <p:nvPr/>
        </p:nvPicPr>
        <p:blipFill>
          <a:blip r:embed="rId2" cstate="print"/>
          <a:srcRect/>
          <a:stretch>
            <a:fillRect/>
          </a:stretch>
        </p:blipFill>
        <p:spPr bwMode="auto">
          <a:xfrm>
            <a:off x="4267200" y="1981200"/>
            <a:ext cx="4676775" cy="2971800"/>
          </a:xfrm>
          <a:prstGeom prst="rect">
            <a:avLst/>
          </a:prstGeom>
          <a:noFill/>
          <a:ln w="9525">
            <a:noFill/>
            <a:miter lim="800000"/>
            <a:headEnd/>
            <a:tailEnd/>
          </a:ln>
        </p:spPr>
      </p:pic>
      <p:pic>
        <p:nvPicPr>
          <p:cNvPr id="44053" name="Picture 21" descr="panama_canal_02"/>
          <p:cNvPicPr>
            <a:picLocks noChangeAspect="1" noChangeArrowheads="1"/>
          </p:cNvPicPr>
          <p:nvPr/>
        </p:nvPicPr>
        <p:blipFill>
          <a:blip r:embed="rId3" cstate="print"/>
          <a:srcRect/>
          <a:stretch>
            <a:fillRect/>
          </a:stretch>
        </p:blipFill>
        <p:spPr bwMode="auto">
          <a:xfrm>
            <a:off x="6705600" y="4419600"/>
            <a:ext cx="2257425" cy="2438400"/>
          </a:xfrm>
          <a:prstGeom prst="rect">
            <a:avLst/>
          </a:prstGeom>
          <a:noFill/>
          <a:ln w="9525">
            <a:noFill/>
            <a:miter lim="800000"/>
            <a:headEnd/>
            <a:tailEnd/>
          </a:ln>
        </p:spPr>
      </p:pic>
      <p:sp>
        <p:nvSpPr>
          <p:cNvPr id="44055" name="Text Box 23"/>
          <p:cNvSpPr txBox="1">
            <a:spLocks noChangeArrowheads="1"/>
          </p:cNvSpPr>
          <p:nvPr/>
        </p:nvSpPr>
        <p:spPr bwMode="auto">
          <a:xfrm>
            <a:off x="533400" y="4419600"/>
            <a:ext cx="3124200" cy="1552575"/>
          </a:xfrm>
          <a:prstGeom prst="rect">
            <a:avLst/>
          </a:prstGeom>
          <a:noFill/>
          <a:ln w="9525">
            <a:noFill/>
            <a:miter lim="800000"/>
            <a:headEnd/>
            <a:tailEnd/>
          </a:ln>
        </p:spPr>
        <p:txBody>
          <a:bodyPr>
            <a:spAutoFit/>
          </a:bodyPr>
          <a:lstStyle/>
          <a:p>
            <a:pPr algn="ctr"/>
            <a:r>
              <a:rPr lang="en-US" u="none" dirty="0"/>
              <a:t>-In 1999 the U.S. government turned full control over the canal zone to the Panamanian government.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500" fill="hold"/>
                                        <p:tgtEl>
                                          <p:spTgt spid="44034"/>
                                        </p:tgtEl>
                                        <p:attrNameLst>
                                          <p:attrName>ppt_x</p:attrName>
                                        </p:attrNameLst>
                                      </p:cBhvr>
                                      <p:tavLst>
                                        <p:tav tm="0">
                                          <p:val>
                                            <p:strVal val="0-#ppt_w/2"/>
                                          </p:val>
                                        </p:tav>
                                        <p:tav tm="100000">
                                          <p:val>
                                            <p:strVal val="#ppt_x"/>
                                          </p:val>
                                        </p:tav>
                                      </p:tavLst>
                                    </p:anim>
                                    <p:anim calcmode="lin" valueType="num">
                                      <p:cBhvr additive="base">
                                        <p:cTn id="8" dur="500" fill="hold"/>
                                        <p:tgtEl>
                                          <p:spTgt spid="440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5"/>
                                        </p:tgtEl>
                                        <p:attrNameLst>
                                          <p:attrName>style.visibility</p:attrName>
                                        </p:attrNameLst>
                                      </p:cBhvr>
                                      <p:to>
                                        <p:strVal val="visible"/>
                                      </p:to>
                                    </p:set>
                                    <p:anim calcmode="lin" valueType="num">
                                      <p:cBhvr additive="base">
                                        <p:cTn id="13" dur="500" fill="hold"/>
                                        <p:tgtEl>
                                          <p:spTgt spid="44035"/>
                                        </p:tgtEl>
                                        <p:attrNameLst>
                                          <p:attrName>ppt_x</p:attrName>
                                        </p:attrNameLst>
                                      </p:cBhvr>
                                      <p:tavLst>
                                        <p:tav tm="0">
                                          <p:val>
                                            <p:strVal val="0-#ppt_w/2"/>
                                          </p:val>
                                        </p:tav>
                                        <p:tav tm="100000">
                                          <p:val>
                                            <p:strVal val="#ppt_x"/>
                                          </p:val>
                                        </p:tav>
                                      </p:tavLst>
                                    </p:anim>
                                    <p:anim calcmode="lin" valueType="num">
                                      <p:cBhvr additive="base">
                                        <p:cTn id="14" dur="500" fill="hold"/>
                                        <p:tgtEl>
                                          <p:spTgt spid="4403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4040"/>
                                        </p:tgtEl>
                                        <p:attrNameLst>
                                          <p:attrName>style.visibility</p:attrName>
                                        </p:attrNameLst>
                                      </p:cBhvr>
                                      <p:to>
                                        <p:strVal val="visible"/>
                                      </p:to>
                                    </p:set>
                                    <p:anim calcmode="lin" valueType="num">
                                      <p:cBhvr additive="base">
                                        <p:cTn id="19" dur="500" fill="hold"/>
                                        <p:tgtEl>
                                          <p:spTgt spid="44040"/>
                                        </p:tgtEl>
                                        <p:attrNameLst>
                                          <p:attrName>ppt_x</p:attrName>
                                        </p:attrNameLst>
                                      </p:cBhvr>
                                      <p:tavLst>
                                        <p:tav tm="0">
                                          <p:val>
                                            <p:strVal val="0-#ppt_w/2"/>
                                          </p:val>
                                        </p:tav>
                                        <p:tav tm="100000">
                                          <p:val>
                                            <p:strVal val="#ppt_x"/>
                                          </p:val>
                                        </p:tav>
                                      </p:tavLst>
                                    </p:anim>
                                    <p:anim calcmode="lin" valueType="num">
                                      <p:cBhvr additive="base">
                                        <p:cTn id="20" dur="500" fill="hold"/>
                                        <p:tgtEl>
                                          <p:spTgt spid="4404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44051"/>
                                        </p:tgtEl>
                                        <p:attrNameLst>
                                          <p:attrName>style.visibility</p:attrName>
                                        </p:attrNameLst>
                                      </p:cBhvr>
                                      <p:to>
                                        <p:strVal val="visible"/>
                                      </p:to>
                                    </p:set>
                                    <p:anim calcmode="lin" valueType="num">
                                      <p:cBhvr additive="base">
                                        <p:cTn id="25" dur="500" fill="hold"/>
                                        <p:tgtEl>
                                          <p:spTgt spid="44051"/>
                                        </p:tgtEl>
                                        <p:attrNameLst>
                                          <p:attrName>ppt_x</p:attrName>
                                        </p:attrNameLst>
                                      </p:cBhvr>
                                      <p:tavLst>
                                        <p:tav tm="0">
                                          <p:val>
                                            <p:strVal val="0-#ppt_w/2"/>
                                          </p:val>
                                        </p:tav>
                                        <p:tav tm="100000">
                                          <p:val>
                                            <p:strVal val="#ppt_x"/>
                                          </p:val>
                                        </p:tav>
                                      </p:tavLst>
                                    </p:anim>
                                    <p:anim calcmode="lin" valueType="num">
                                      <p:cBhvr additive="base">
                                        <p:cTn id="26" dur="500" fill="hold"/>
                                        <p:tgtEl>
                                          <p:spTgt spid="4405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4053"/>
                                        </p:tgtEl>
                                        <p:attrNameLst>
                                          <p:attrName>style.visibility</p:attrName>
                                        </p:attrNameLst>
                                      </p:cBhvr>
                                      <p:to>
                                        <p:strVal val="visible"/>
                                      </p:to>
                                    </p:set>
                                    <p:anim calcmode="lin" valueType="num">
                                      <p:cBhvr additive="base">
                                        <p:cTn id="31" dur="500" fill="hold"/>
                                        <p:tgtEl>
                                          <p:spTgt spid="44053"/>
                                        </p:tgtEl>
                                        <p:attrNameLst>
                                          <p:attrName>ppt_x</p:attrName>
                                        </p:attrNameLst>
                                      </p:cBhvr>
                                      <p:tavLst>
                                        <p:tav tm="0">
                                          <p:val>
                                            <p:strVal val="0-#ppt_w/2"/>
                                          </p:val>
                                        </p:tav>
                                        <p:tav tm="100000">
                                          <p:val>
                                            <p:strVal val="#ppt_x"/>
                                          </p:val>
                                        </p:tav>
                                      </p:tavLst>
                                    </p:anim>
                                    <p:anim calcmode="lin" valueType="num">
                                      <p:cBhvr additive="base">
                                        <p:cTn id="32" dur="500" fill="hold"/>
                                        <p:tgtEl>
                                          <p:spTgt spid="4405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4055"/>
                                        </p:tgtEl>
                                        <p:attrNameLst>
                                          <p:attrName>style.visibility</p:attrName>
                                        </p:attrNameLst>
                                      </p:cBhvr>
                                      <p:to>
                                        <p:strVal val="visible"/>
                                      </p:to>
                                    </p:set>
                                    <p:anim calcmode="lin" valueType="num">
                                      <p:cBhvr additive="base">
                                        <p:cTn id="37" dur="500" fill="hold"/>
                                        <p:tgtEl>
                                          <p:spTgt spid="44055"/>
                                        </p:tgtEl>
                                        <p:attrNameLst>
                                          <p:attrName>ppt_x</p:attrName>
                                        </p:attrNameLst>
                                      </p:cBhvr>
                                      <p:tavLst>
                                        <p:tav tm="0">
                                          <p:val>
                                            <p:strVal val="0-#ppt_w/2"/>
                                          </p:val>
                                        </p:tav>
                                        <p:tav tm="100000">
                                          <p:val>
                                            <p:strVal val="#ppt_x"/>
                                          </p:val>
                                        </p:tav>
                                      </p:tavLst>
                                    </p:anim>
                                    <p:anim calcmode="lin" valueType="num">
                                      <p:cBhvr additive="base">
                                        <p:cTn id="38" dur="500" fill="hold"/>
                                        <p:tgtEl>
                                          <p:spTgt spid="440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utoUpdateAnimBg="0"/>
      <p:bldP spid="44035" grpId="0" autoUpdateAnimBg="0"/>
      <p:bldP spid="44040" grpId="0" autoUpdateAnimBg="0"/>
      <p:bldP spid="44055"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0" y="152400"/>
            <a:ext cx="9144000" cy="685800"/>
          </a:xfrm>
          <a:prstGeom prst="rect">
            <a:avLst/>
          </a:prstGeom>
          <a:noFill/>
          <a:ln w="9525">
            <a:noFill/>
            <a:miter lim="800000"/>
            <a:headEnd/>
            <a:tailEnd/>
          </a:ln>
        </p:spPr>
        <p:txBody>
          <a:bodyPr>
            <a:spAutoFit/>
          </a:bodyPr>
          <a:lstStyle/>
          <a:p>
            <a:pPr algn="ctr">
              <a:spcBef>
                <a:spcPct val="50000"/>
              </a:spcBef>
            </a:pPr>
            <a:r>
              <a:rPr lang="en-US" sz="3900" b="1"/>
              <a:t>Roosevelt Talks Tough and Backs it Up</a:t>
            </a:r>
          </a:p>
        </p:txBody>
      </p:sp>
      <p:sp>
        <p:nvSpPr>
          <p:cNvPr id="46084" name="Text Box 4"/>
          <p:cNvSpPr txBox="1">
            <a:spLocks noChangeArrowheads="1"/>
          </p:cNvSpPr>
          <p:nvPr/>
        </p:nvSpPr>
        <p:spPr bwMode="auto">
          <a:xfrm>
            <a:off x="228600" y="838200"/>
            <a:ext cx="8915400" cy="822325"/>
          </a:xfrm>
          <a:prstGeom prst="rect">
            <a:avLst/>
          </a:prstGeom>
          <a:noFill/>
          <a:ln w="9525">
            <a:noFill/>
            <a:miter lim="800000"/>
            <a:headEnd/>
            <a:tailEnd/>
          </a:ln>
        </p:spPr>
        <p:txBody>
          <a:bodyPr>
            <a:spAutoFit/>
          </a:bodyPr>
          <a:lstStyle/>
          <a:p>
            <a:pPr algn="ctr">
              <a:spcBef>
                <a:spcPct val="50000"/>
              </a:spcBef>
            </a:pPr>
            <a:r>
              <a:rPr lang="en-US" b="1" i="1" u="none" dirty="0"/>
              <a:t>Roosevelt Made Two Very Strong Stances to Put European Nations in their Place and Clean up the Economic Messes of our Neighbors to the South!</a:t>
            </a:r>
          </a:p>
        </p:txBody>
      </p:sp>
      <p:sp>
        <p:nvSpPr>
          <p:cNvPr id="36868" name="Rectangle 7"/>
          <p:cNvSpPr>
            <a:spLocks noChangeArrowheads="1"/>
          </p:cNvSpPr>
          <p:nvPr/>
        </p:nvSpPr>
        <p:spPr bwMode="auto">
          <a:xfrm>
            <a:off x="-881063" y="792163"/>
            <a:ext cx="9144001" cy="0"/>
          </a:xfrm>
          <a:prstGeom prst="rect">
            <a:avLst/>
          </a:prstGeom>
          <a:noFill/>
          <a:ln w="9525">
            <a:noFill/>
            <a:miter lim="800000"/>
            <a:headEnd/>
            <a:tailEnd/>
          </a:ln>
        </p:spPr>
        <p:txBody>
          <a:bodyPr>
            <a:spAutoFit/>
          </a:bodyPr>
          <a:lstStyle/>
          <a:p>
            <a:endParaRPr lang="en-US"/>
          </a:p>
        </p:txBody>
      </p:sp>
      <p:sp>
        <p:nvSpPr>
          <p:cNvPr id="46117" name="Text Box 37"/>
          <p:cNvSpPr txBox="1">
            <a:spLocks noChangeArrowheads="1"/>
          </p:cNvSpPr>
          <p:nvPr/>
        </p:nvSpPr>
        <p:spPr bwMode="auto">
          <a:xfrm>
            <a:off x="228600" y="1752600"/>
            <a:ext cx="3352800" cy="1938992"/>
          </a:xfrm>
          <a:prstGeom prst="rect">
            <a:avLst/>
          </a:prstGeom>
          <a:noFill/>
          <a:ln w="9525">
            <a:noFill/>
            <a:miter lim="800000"/>
            <a:headEnd/>
            <a:tailEnd/>
          </a:ln>
        </p:spPr>
        <p:txBody>
          <a:bodyPr>
            <a:spAutoFit/>
          </a:bodyPr>
          <a:lstStyle/>
          <a:p>
            <a:pPr algn="ctr">
              <a:spcBef>
                <a:spcPct val="50000"/>
              </a:spcBef>
            </a:pPr>
            <a:r>
              <a:rPr lang="en-US" sz="1600" b="1" i="1" dirty="0"/>
              <a:t>*Big Stick Diplomacy</a:t>
            </a:r>
          </a:p>
          <a:p>
            <a:pPr algn="ctr">
              <a:spcBef>
                <a:spcPct val="50000"/>
              </a:spcBef>
            </a:pPr>
            <a:r>
              <a:rPr lang="en-US" sz="1600" b="1" i="1" u="none" dirty="0"/>
              <a:t>Stated that the U.S. would remain the dominant force in the Western Hemisphere and anyone who interfered with our interests in the west would be met with military force!</a:t>
            </a:r>
          </a:p>
        </p:txBody>
      </p:sp>
      <p:sp>
        <p:nvSpPr>
          <p:cNvPr id="46118" name="Text Box 38"/>
          <p:cNvSpPr txBox="1">
            <a:spLocks noChangeArrowheads="1"/>
          </p:cNvSpPr>
          <p:nvPr/>
        </p:nvSpPr>
        <p:spPr bwMode="auto">
          <a:xfrm>
            <a:off x="152400" y="3810000"/>
            <a:ext cx="3505200" cy="2708434"/>
          </a:xfrm>
          <a:prstGeom prst="rect">
            <a:avLst/>
          </a:prstGeom>
          <a:noFill/>
          <a:ln w="9525">
            <a:noFill/>
            <a:miter lim="800000"/>
            <a:headEnd/>
            <a:tailEnd/>
          </a:ln>
        </p:spPr>
        <p:txBody>
          <a:bodyPr>
            <a:spAutoFit/>
          </a:bodyPr>
          <a:lstStyle/>
          <a:p>
            <a:pPr algn="ctr">
              <a:spcBef>
                <a:spcPct val="50000"/>
              </a:spcBef>
            </a:pPr>
            <a:r>
              <a:rPr lang="en-US" sz="1600" b="1" i="1" dirty="0"/>
              <a:t>*Roosevelt Corollary</a:t>
            </a:r>
          </a:p>
          <a:p>
            <a:pPr algn="ctr">
              <a:spcBef>
                <a:spcPct val="50000"/>
              </a:spcBef>
            </a:pPr>
            <a:r>
              <a:rPr lang="en-US" sz="1600" b="1" i="1" u="none" dirty="0"/>
              <a:t>An amendment to the Monroe Doctrine, the corollary stated that the U.S. WOULD ACT AS A POLICEMAN IN LATIN AMERICA.  THE U.S. WOULD INTERVENE IN LATIN AMERICAN AFFAIRS WHEN THEY BELIEVED IT WAS NECESSARY TO MAINTAIN STABILITY IN THE REG</a:t>
            </a:r>
            <a:r>
              <a:rPr lang="en-US" sz="1800" b="1" i="1" u="none" dirty="0"/>
              <a:t>ION.</a:t>
            </a:r>
          </a:p>
        </p:txBody>
      </p:sp>
      <p:sp>
        <p:nvSpPr>
          <p:cNvPr id="46119" name="Text Box 39"/>
          <p:cNvSpPr txBox="1">
            <a:spLocks noChangeArrowheads="1"/>
          </p:cNvSpPr>
          <p:nvPr/>
        </p:nvSpPr>
        <p:spPr bwMode="auto">
          <a:xfrm>
            <a:off x="4038600" y="6019800"/>
            <a:ext cx="4953000" cy="641350"/>
          </a:xfrm>
          <a:prstGeom prst="rect">
            <a:avLst/>
          </a:prstGeom>
          <a:noFill/>
          <a:ln w="9525">
            <a:noFill/>
            <a:miter lim="800000"/>
            <a:headEnd/>
            <a:tailEnd/>
          </a:ln>
        </p:spPr>
        <p:txBody>
          <a:bodyPr>
            <a:spAutoFit/>
          </a:bodyPr>
          <a:lstStyle/>
          <a:p>
            <a:pPr algn="ctr">
              <a:spcBef>
                <a:spcPct val="50000"/>
              </a:spcBef>
            </a:pPr>
            <a:r>
              <a:rPr lang="en-US" sz="1800" u="none"/>
              <a:t>From 1908-1922 the U.S. set up new governments in Nicaragua, Haiti, Dominican Republic, Cuba, and the Virgin Islands</a:t>
            </a:r>
          </a:p>
        </p:txBody>
      </p:sp>
      <p:sp>
        <p:nvSpPr>
          <p:cNvPr id="46120" name="AutoShape 40"/>
          <p:cNvSpPr>
            <a:spLocks noChangeArrowheads="1"/>
          </p:cNvSpPr>
          <p:nvPr/>
        </p:nvSpPr>
        <p:spPr bwMode="auto">
          <a:xfrm>
            <a:off x="2590800" y="6248400"/>
            <a:ext cx="1524000" cy="228600"/>
          </a:xfrm>
          <a:prstGeom prst="rightArrow">
            <a:avLst>
              <a:gd name="adj1" fmla="val 50000"/>
              <a:gd name="adj2" fmla="val 166667"/>
            </a:avLst>
          </a:prstGeom>
          <a:solidFill>
            <a:schemeClr val="accent1"/>
          </a:solidFill>
          <a:ln w="9525">
            <a:solidFill>
              <a:schemeClr val="tx1"/>
            </a:solidFill>
            <a:miter lim="800000"/>
            <a:headEnd/>
            <a:tailEnd/>
          </a:ln>
        </p:spPr>
        <p:txBody>
          <a:bodyPr wrap="none" anchor="ctr"/>
          <a:lstStyle/>
          <a:p>
            <a:endParaRPr lang="en-US"/>
          </a:p>
        </p:txBody>
      </p:sp>
      <p:pic>
        <p:nvPicPr>
          <p:cNvPr id="46121" name="Picture 41" descr="C:\Documents and Settings\teacher\My Documents\My Pictures\trmiddle9.jpg"/>
          <p:cNvPicPr>
            <a:picLocks noChangeAspect="1" noChangeArrowheads="1"/>
          </p:cNvPicPr>
          <p:nvPr/>
        </p:nvPicPr>
        <p:blipFill>
          <a:blip r:embed="rId2" cstate="print"/>
          <a:srcRect/>
          <a:stretch>
            <a:fillRect/>
          </a:stretch>
        </p:blipFill>
        <p:spPr bwMode="auto">
          <a:xfrm>
            <a:off x="3810000" y="1676400"/>
            <a:ext cx="5067300" cy="43703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0-#ppt_w/2"/>
                                          </p:val>
                                        </p:tav>
                                        <p:tav tm="100000">
                                          <p:val>
                                            <p:strVal val="#ppt_x"/>
                                          </p:val>
                                        </p:tav>
                                      </p:tavLst>
                                    </p:anim>
                                    <p:anim calcmode="lin" valueType="num">
                                      <p:cBhvr additive="base">
                                        <p:cTn id="8" dur="500" fill="hold"/>
                                        <p:tgtEl>
                                          <p:spTgt spid="4608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4"/>
                                        </p:tgtEl>
                                        <p:attrNameLst>
                                          <p:attrName>style.visibility</p:attrName>
                                        </p:attrNameLst>
                                      </p:cBhvr>
                                      <p:to>
                                        <p:strVal val="visible"/>
                                      </p:to>
                                    </p:set>
                                    <p:anim calcmode="lin" valueType="num">
                                      <p:cBhvr additive="base">
                                        <p:cTn id="13" dur="500" fill="hold"/>
                                        <p:tgtEl>
                                          <p:spTgt spid="46084"/>
                                        </p:tgtEl>
                                        <p:attrNameLst>
                                          <p:attrName>ppt_x</p:attrName>
                                        </p:attrNameLst>
                                      </p:cBhvr>
                                      <p:tavLst>
                                        <p:tav tm="0">
                                          <p:val>
                                            <p:strVal val="0-#ppt_w/2"/>
                                          </p:val>
                                        </p:tav>
                                        <p:tav tm="100000">
                                          <p:val>
                                            <p:strVal val="#ppt_x"/>
                                          </p:val>
                                        </p:tav>
                                      </p:tavLst>
                                    </p:anim>
                                    <p:anim calcmode="lin" valueType="num">
                                      <p:cBhvr additive="base">
                                        <p:cTn id="14" dur="500" fill="hold"/>
                                        <p:tgtEl>
                                          <p:spTgt spid="4608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6121"/>
                                        </p:tgtEl>
                                        <p:attrNameLst>
                                          <p:attrName>style.visibility</p:attrName>
                                        </p:attrNameLst>
                                      </p:cBhvr>
                                      <p:to>
                                        <p:strVal val="visible"/>
                                      </p:to>
                                    </p:set>
                                    <p:anim calcmode="lin" valueType="num">
                                      <p:cBhvr additive="base">
                                        <p:cTn id="19" dur="500" fill="hold"/>
                                        <p:tgtEl>
                                          <p:spTgt spid="46121"/>
                                        </p:tgtEl>
                                        <p:attrNameLst>
                                          <p:attrName>ppt_x</p:attrName>
                                        </p:attrNameLst>
                                      </p:cBhvr>
                                      <p:tavLst>
                                        <p:tav tm="0">
                                          <p:val>
                                            <p:strVal val="0-#ppt_w/2"/>
                                          </p:val>
                                        </p:tav>
                                        <p:tav tm="100000">
                                          <p:val>
                                            <p:strVal val="#ppt_x"/>
                                          </p:val>
                                        </p:tav>
                                      </p:tavLst>
                                    </p:anim>
                                    <p:anim calcmode="lin" valueType="num">
                                      <p:cBhvr additive="base">
                                        <p:cTn id="20" dur="500" fill="hold"/>
                                        <p:tgtEl>
                                          <p:spTgt spid="4612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117"/>
                                        </p:tgtEl>
                                        <p:attrNameLst>
                                          <p:attrName>style.visibility</p:attrName>
                                        </p:attrNameLst>
                                      </p:cBhvr>
                                      <p:to>
                                        <p:strVal val="visible"/>
                                      </p:to>
                                    </p:set>
                                    <p:anim calcmode="lin" valueType="num">
                                      <p:cBhvr additive="base">
                                        <p:cTn id="25" dur="500" fill="hold"/>
                                        <p:tgtEl>
                                          <p:spTgt spid="46117"/>
                                        </p:tgtEl>
                                        <p:attrNameLst>
                                          <p:attrName>ppt_x</p:attrName>
                                        </p:attrNameLst>
                                      </p:cBhvr>
                                      <p:tavLst>
                                        <p:tav tm="0">
                                          <p:val>
                                            <p:strVal val="0-#ppt_w/2"/>
                                          </p:val>
                                        </p:tav>
                                        <p:tav tm="100000">
                                          <p:val>
                                            <p:strVal val="#ppt_x"/>
                                          </p:val>
                                        </p:tav>
                                      </p:tavLst>
                                    </p:anim>
                                    <p:anim calcmode="lin" valueType="num">
                                      <p:cBhvr additive="base">
                                        <p:cTn id="26" dur="500" fill="hold"/>
                                        <p:tgtEl>
                                          <p:spTgt spid="4611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118"/>
                                        </p:tgtEl>
                                        <p:attrNameLst>
                                          <p:attrName>style.visibility</p:attrName>
                                        </p:attrNameLst>
                                      </p:cBhvr>
                                      <p:to>
                                        <p:strVal val="visible"/>
                                      </p:to>
                                    </p:set>
                                    <p:anim calcmode="lin" valueType="num">
                                      <p:cBhvr additive="base">
                                        <p:cTn id="31" dur="500" fill="hold"/>
                                        <p:tgtEl>
                                          <p:spTgt spid="46118"/>
                                        </p:tgtEl>
                                        <p:attrNameLst>
                                          <p:attrName>ppt_x</p:attrName>
                                        </p:attrNameLst>
                                      </p:cBhvr>
                                      <p:tavLst>
                                        <p:tav tm="0">
                                          <p:val>
                                            <p:strVal val="0-#ppt_w/2"/>
                                          </p:val>
                                        </p:tav>
                                        <p:tav tm="100000">
                                          <p:val>
                                            <p:strVal val="#ppt_x"/>
                                          </p:val>
                                        </p:tav>
                                      </p:tavLst>
                                    </p:anim>
                                    <p:anim calcmode="lin" valueType="num">
                                      <p:cBhvr additive="base">
                                        <p:cTn id="32" dur="500" fill="hold"/>
                                        <p:tgtEl>
                                          <p:spTgt spid="4611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6120"/>
                                        </p:tgtEl>
                                        <p:attrNameLst>
                                          <p:attrName>style.visibility</p:attrName>
                                        </p:attrNameLst>
                                      </p:cBhvr>
                                      <p:to>
                                        <p:strVal val="visible"/>
                                      </p:to>
                                    </p:set>
                                    <p:anim calcmode="lin" valueType="num">
                                      <p:cBhvr additive="base">
                                        <p:cTn id="37" dur="500" fill="hold"/>
                                        <p:tgtEl>
                                          <p:spTgt spid="46120"/>
                                        </p:tgtEl>
                                        <p:attrNameLst>
                                          <p:attrName>ppt_x</p:attrName>
                                        </p:attrNameLst>
                                      </p:cBhvr>
                                      <p:tavLst>
                                        <p:tav tm="0">
                                          <p:val>
                                            <p:strVal val="0-#ppt_w/2"/>
                                          </p:val>
                                        </p:tav>
                                        <p:tav tm="100000">
                                          <p:val>
                                            <p:strVal val="#ppt_x"/>
                                          </p:val>
                                        </p:tav>
                                      </p:tavLst>
                                    </p:anim>
                                    <p:anim calcmode="lin" valueType="num">
                                      <p:cBhvr additive="base">
                                        <p:cTn id="38" dur="500" fill="hold"/>
                                        <p:tgtEl>
                                          <p:spTgt spid="4612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6119"/>
                                        </p:tgtEl>
                                        <p:attrNameLst>
                                          <p:attrName>style.visibility</p:attrName>
                                        </p:attrNameLst>
                                      </p:cBhvr>
                                      <p:to>
                                        <p:strVal val="visible"/>
                                      </p:to>
                                    </p:set>
                                    <p:anim calcmode="lin" valueType="num">
                                      <p:cBhvr additive="base">
                                        <p:cTn id="43" dur="500" fill="hold"/>
                                        <p:tgtEl>
                                          <p:spTgt spid="46119"/>
                                        </p:tgtEl>
                                        <p:attrNameLst>
                                          <p:attrName>ppt_x</p:attrName>
                                        </p:attrNameLst>
                                      </p:cBhvr>
                                      <p:tavLst>
                                        <p:tav tm="0">
                                          <p:val>
                                            <p:strVal val="0-#ppt_w/2"/>
                                          </p:val>
                                        </p:tav>
                                        <p:tav tm="100000">
                                          <p:val>
                                            <p:strVal val="#ppt_x"/>
                                          </p:val>
                                        </p:tav>
                                      </p:tavLst>
                                    </p:anim>
                                    <p:anim calcmode="lin" valueType="num">
                                      <p:cBhvr additive="base">
                                        <p:cTn id="44" dur="500" fill="hold"/>
                                        <p:tgtEl>
                                          <p:spTgt spid="461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utoUpdateAnimBg="0"/>
      <p:bldP spid="46084" grpId="0" autoUpdateAnimBg="0"/>
      <p:bldP spid="46117" grpId="0" autoUpdateAnimBg="0"/>
      <p:bldP spid="46118" grpId="0" autoUpdateAnimBg="0"/>
      <p:bldP spid="46119" grpId="0" autoUpdateAnimBg="0"/>
      <p:bldP spid="461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57200" y="152400"/>
            <a:ext cx="8153400" cy="641350"/>
          </a:xfrm>
          <a:prstGeom prst="rect">
            <a:avLst/>
          </a:prstGeom>
          <a:noFill/>
          <a:ln w="9525">
            <a:noFill/>
            <a:miter lim="800000"/>
            <a:headEnd/>
            <a:tailEnd/>
          </a:ln>
        </p:spPr>
        <p:txBody>
          <a:bodyPr>
            <a:spAutoFit/>
          </a:bodyPr>
          <a:lstStyle/>
          <a:p>
            <a:pPr algn="ctr">
              <a:spcBef>
                <a:spcPct val="50000"/>
              </a:spcBef>
            </a:pPr>
            <a:r>
              <a:rPr lang="en-US" sz="3600" b="1" u="sng" dirty="0" smtClean="0">
                <a:latin typeface="Century Gothic" pitchFamily="34" charset="0"/>
              </a:rPr>
              <a:t>Imperialism</a:t>
            </a:r>
            <a:endParaRPr lang="en-US" sz="3600" b="1" u="sng" dirty="0">
              <a:latin typeface="Century Gothic" pitchFamily="34" charset="0"/>
            </a:endParaRPr>
          </a:p>
        </p:txBody>
      </p:sp>
      <p:sp>
        <p:nvSpPr>
          <p:cNvPr id="7171" name="Text Box 4"/>
          <p:cNvSpPr txBox="1">
            <a:spLocks noChangeArrowheads="1"/>
          </p:cNvSpPr>
          <p:nvPr/>
        </p:nvSpPr>
        <p:spPr bwMode="auto">
          <a:xfrm>
            <a:off x="609600" y="914400"/>
            <a:ext cx="8077200" cy="1200329"/>
          </a:xfrm>
          <a:prstGeom prst="rect">
            <a:avLst/>
          </a:prstGeom>
          <a:noFill/>
          <a:ln w="9525">
            <a:noFill/>
            <a:miter lim="800000"/>
            <a:headEnd/>
            <a:tailEnd/>
          </a:ln>
        </p:spPr>
        <p:txBody>
          <a:bodyPr>
            <a:spAutoFit/>
          </a:bodyPr>
          <a:lstStyle/>
          <a:p>
            <a:pPr algn="ctr">
              <a:spcBef>
                <a:spcPct val="50000"/>
              </a:spcBef>
            </a:pPr>
            <a:r>
              <a:rPr lang="en-US" b="1" i="1" dirty="0">
                <a:latin typeface="Century Gothic" pitchFamily="34" charset="0"/>
              </a:rPr>
              <a:t>Lets look at a couple samples of how questions look on the OGT that will test your knowledge of </a:t>
            </a:r>
            <a:r>
              <a:rPr lang="en-US" b="1" i="0" dirty="0" smtClean="0">
                <a:latin typeface="Century Gothic" pitchFamily="34" charset="0"/>
              </a:rPr>
              <a:t>European and American imperialism</a:t>
            </a:r>
            <a:endParaRPr lang="en-US" b="1" i="0" dirty="0" smtClean="0">
              <a:latin typeface="Century Gothic" pitchFamily="34" charset="0"/>
            </a:endParaRPr>
          </a:p>
        </p:txBody>
      </p:sp>
      <p:sp>
        <p:nvSpPr>
          <p:cNvPr id="7172" name="Text Box 5"/>
          <p:cNvSpPr txBox="1">
            <a:spLocks noChangeArrowheads="1"/>
          </p:cNvSpPr>
          <p:nvPr/>
        </p:nvSpPr>
        <p:spPr bwMode="auto">
          <a:xfrm>
            <a:off x="304800" y="1676400"/>
            <a:ext cx="3886200" cy="366713"/>
          </a:xfrm>
          <a:prstGeom prst="rect">
            <a:avLst/>
          </a:prstGeom>
          <a:noFill/>
          <a:ln w="9525">
            <a:noFill/>
            <a:miter lim="800000"/>
            <a:headEnd/>
            <a:tailEnd/>
          </a:ln>
        </p:spPr>
        <p:txBody>
          <a:bodyPr>
            <a:spAutoFit/>
          </a:bodyPr>
          <a:lstStyle/>
          <a:p>
            <a:pPr>
              <a:spcBef>
                <a:spcPct val="50000"/>
              </a:spcBef>
            </a:pPr>
            <a:endParaRPr lang="en-US"/>
          </a:p>
        </p:txBody>
      </p:sp>
      <p:sp>
        <p:nvSpPr>
          <p:cNvPr id="6151" name="AutoShape 7"/>
          <p:cNvSpPr>
            <a:spLocks noChangeArrowheads="1"/>
          </p:cNvSpPr>
          <p:nvPr/>
        </p:nvSpPr>
        <p:spPr bwMode="auto">
          <a:xfrm>
            <a:off x="3962400" y="3581400"/>
            <a:ext cx="762000" cy="914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4" name="Rectangle 13"/>
          <p:cNvSpPr/>
          <p:nvPr/>
        </p:nvSpPr>
        <p:spPr>
          <a:xfrm>
            <a:off x="228600" y="2667000"/>
            <a:ext cx="3581400" cy="2585323"/>
          </a:xfrm>
          <a:prstGeom prst="rect">
            <a:avLst/>
          </a:prstGeom>
        </p:spPr>
        <p:txBody>
          <a:bodyPr wrap="square">
            <a:spAutoFit/>
          </a:bodyPr>
          <a:lstStyle/>
          <a:p>
            <a:r>
              <a:rPr lang="en-US" sz="1800" i="0" dirty="0">
                <a:latin typeface="Century Gothic" pitchFamily="34" charset="0"/>
              </a:rPr>
              <a:t>During the Spanish-American </a:t>
            </a:r>
            <a:r>
              <a:rPr lang="en-US" sz="1800" i="0" dirty="0" smtClean="0">
                <a:latin typeface="Century Gothic" pitchFamily="34" charset="0"/>
              </a:rPr>
              <a:t>War, the </a:t>
            </a:r>
            <a:r>
              <a:rPr lang="en-US" sz="1800" i="0" dirty="0">
                <a:latin typeface="Century Gothic" pitchFamily="34" charset="0"/>
              </a:rPr>
              <a:t>U.S. Navy destroyed the </a:t>
            </a:r>
            <a:r>
              <a:rPr lang="en-US" sz="1800" i="0" dirty="0" smtClean="0">
                <a:latin typeface="Century Gothic" pitchFamily="34" charset="0"/>
              </a:rPr>
              <a:t>Spanish fleet </a:t>
            </a:r>
            <a:r>
              <a:rPr lang="en-US" sz="1800" i="0" dirty="0">
                <a:latin typeface="Century Gothic" pitchFamily="34" charset="0"/>
              </a:rPr>
              <a:t>in Manila Bay in </a:t>
            </a:r>
            <a:r>
              <a:rPr lang="en-US" sz="1800" i="0" dirty="0" smtClean="0">
                <a:latin typeface="Century Gothic" pitchFamily="34" charset="0"/>
              </a:rPr>
              <a:t>the Philippines</a:t>
            </a:r>
            <a:r>
              <a:rPr lang="en-US" sz="1800" i="0" dirty="0">
                <a:latin typeface="Century Gothic" pitchFamily="34" charset="0"/>
              </a:rPr>
              <a:t>. The U.S. Congress </a:t>
            </a:r>
            <a:r>
              <a:rPr lang="en-US" sz="1800" i="0" dirty="0" smtClean="0">
                <a:latin typeface="Century Gothic" pitchFamily="34" charset="0"/>
              </a:rPr>
              <a:t>later voted </a:t>
            </a:r>
            <a:r>
              <a:rPr lang="en-US" sz="1800" i="0" dirty="0">
                <a:latin typeface="Century Gothic" pitchFamily="34" charset="0"/>
              </a:rPr>
              <a:t>for annexation of </a:t>
            </a:r>
            <a:r>
              <a:rPr lang="en-US" sz="1800" i="0" dirty="0" smtClean="0">
                <a:latin typeface="Century Gothic" pitchFamily="34" charset="0"/>
              </a:rPr>
              <a:t>the Philippines</a:t>
            </a:r>
            <a:r>
              <a:rPr lang="en-US" sz="1800" i="0" dirty="0">
                <a:latin typeface="Century Gothic" pitchFamily="34" charset="0"/>
              </a:rPr>
              <a:t>.</a:t>
            </a:r>
          </a:p>
          <a:p>
            <a:endParaRPr lang="en-US" sz="1800" i="0" dirty="0" smtClean="0">
              <a:latin typeface="Century Gothic" pitchFamily="34" charset="0"/>
            </a:endParaRPr>
          </a:p>
          <a:p>
            <a:r>
              <a:rPr lang="en-US" sz="1800" i="0" dirty="0" smtClean="0">
                <a:latin typeface="Century Gothic" pitchFamily="34" charset="0"/>
              </a:rPr>
              <a:t>What </a:t>
            </a:r>
            <a:r>
              <a:rPr lang="en-US" sz="1800" i="0" dirty="0">
                <a:latin typeface="Century Gothic" pitchFamily="34" charset="0"/>
              </a:rPr>
              <a:t>was one reason for this act </a:t>
            </a:r>
            <a:r>
              <a:rPr lang="en-US" sz="1800" i="0" dirty="0" smtClean="0">
                <a:latin typeface="Century Gothic" pitchFamily="34" charset="0"/>
              </a:rPr>
              <a:t>of U.S</a:t>
            </a:r>
            <a:r>
              <a:rPr lang="en-US" sz="1800" i="0" dirty="0">
                <a:latin typeface="Century Gothic" pitchFamily="34" charset="0"/>
              </a:rPr>
              <a:t>. imperialism</a:t>
            </a:r>
            <a:r>
              <a:rPr lang="en-US" sz="1800" i="0" dirty="0" smtClean="0">
                <a:latin typeface="Century Gothic" pitchFamily="34" charset="0"/>
              </a:rPr>
              <a:t>?</a:t>
            </a:r>
            <a:endParaRPr lang="en-US" sz="1800" i="0" dirty="0">
              <a:latin typeface="Century Gothic" pitchFamily="34" charset="0"/>
            </a:endParaRPr>
          </a:p>
        </p:txBody>
      </p:sp>
      <p:sp>
        <p:nvSpPr>
          <p:cNvPr id="16" name="Rectangle 15"/>
          <p:cNvSpPr/>
          <p:nvPr/>
        </p:nvSpPr>
        <p:spPr>
          <a:xfrm>
            <a:off x="5029200" y="2286000"/>
            <a:ext cx="4114800" cy="4247317"/>
          </a:xfrm>
          <a:prstGeom prst="rect">
            <a:avLst/>
          </a:prstGeom>
        </p:spPr>
        <p:txBody>
          <a:bodyPr wrap="square">
            <a:spAutoFit/>
          </a:bodyPr>
          <a:lstStyle/>
          <a:p>
            <a:r>
              <a:rPr lang="en-US" sz="1800" i="0" dirty="0">
                <a:latin typeface="Century Gothic" pitchFamily="34" charset="0"/>
              </a:rPr>
              <a:t>A. to provide the U.S. with a</a:t>
            </a:r>
          </a:p>
          <a:p>
            <a:r>
              <a:rPr lang="en-US" sz="1800" i="0" dirty="0" smtClean="0">
                <a:latin typeface="Century Gothic" pitchFamily="34" charset="0"/>
              </a:rPr>
              <a:t>     valuable </a:t>
            </a:r>
            <a:r>
              <a:rPr lang="en-US" sz="1800" i="0" dirty="0">
                <a:latin typeface="Century Gothic" pitchFamily="34" charset="0"/>
              </a:rPr>
              <a:t>naval base in the</a:t>
            </a:r>
          </a:p>
          <a:p>
            <a:r>
              <a:rPr lang="en-US" sz="1800" i="0" dirty="0" smtClean="0">
                <a:latin typeface="Century Gothic" pitchFamily="34" charset="0"/>
              </a:rPr>
              <a:t>     Pacific</a:t>
            </a:r>
          </a:p>
          <a:p>
            <a:endParaRPr lang="en-US" sz="1800" i="0" dirty="0">
              <a:latin typeface="Century Gothic" pitchFamily="34" charset="0"/>
            </a:endParaRPr>
          </a:p>
          <a:p>
            <a:r>
              <a:rPr lang="en-US" sz="1800" i="0" dirty="0">
                <a:latin typeface="Century Gothic" pitchFamily="34" charset="0"/>
              </a:rPr>
              <a:t>B. to provide the U.S. with a place</a:t>
            </a:r>
          </a:p>
          <a:p>
            <a:r>
              <a:rPr lang="en-US" sz="1800" i="0" dirty="0" smtClean="0">
                <a:latin typeface="Century Gothic" pitchFamily="34" charset="0"/>
              </a:rPr>
              <a:t>    to </a:t>
            </a:r>
            <a:r>
              <a:rPr lang="en-US" sz="1800" i="0" dirty="0">
                <a:latin typeface="Century Gothic" pitchFamily="34" charset="0"/>
              </a:rPr>
              <a:t>relocate its immigrant</a:t>
            </a:r>
          </a:p>
          <a:p>
            <a:r>
              <a:rPr lang="en-US" sz="1800" i="0" dirty="0" smtClean="0">
                <a:latin typeface="Century Gothic" pitchFamily="34" charset="0"/>
              </a:rPr>
              <a:t>    population</a:t>
            </a:r>
            <a:endParaRPr lang="en-US" sz="1800" i="0" dirty="0">
              <a:latin typeface="Century Gothic" pitchFamily="34" charset="0"/>
            </a:endParaRPr>
          </a:p>
          <a:p>
            <a:endParaRPr lang="en-US" sz="1800" i="0" dirty="0" smtClean="0">
              <a:latin typeface="Century Gothic" pitchFamily="34" charset="0"/>
            </a:endParaRPr>
          </a:p>
          <a:p>
            <a:r>
              <a:rPr lang="en-US" sz="1800" i="0" dirty="0" smtClean="0">
                <a:latin typeface="Century Gothic" pitchFamily="34" charset="0"/>
              </a:rPr>
              <a:t>C</a:t>
            </a:r>
            <a:r>
              <a:rPr lang="en-US" sz="1800" i="0" dirty="0">
                <a:latin typeface="Century Gothic" pitchFamily="34" charset="0"/>
              </a:rPr>
              <a:t>. to decrease the U.S. need to</a:t>
            </a:r>
          </a:p>
          <a:p>
            <a:r>
              <a:rPr lang="en-US" sz="1800" i="0" dirty="0" smtClean="0">
                <a:latin typeface="Century Gothic" pitchFamily="34" charset="0"/>
              </a:rPr>
              <a:t>     export </a:t>
            </a:r>
            <a:r>
              <a:rPr lang="en-US" sz="1800" i="0" dirty="0">
                <a:latin typeface="Century Gothic" pitchFamily="34" charset="0"/>
              </a:rPr>
              <a:t>raw materials for</a:t>
            </a:r>
          </a:p>
          <a:p>
            <a:r>
              <a:rPr lang="en-US" sz="1800" i="0" dirty="0" smtClean="0">
                <a:latin typeface="Century Gothic" pitchFamily="34" charset="0"/>
              </a:rPr>
              <a:t>     industrialization</a:t>
            </a:r>
            <a:endParaRPr lang="en-US" sz="1800" i="0" dirty="0">
              <a:latin typeface="Century Gothic" pitchFamily="34" charset="0"/>
            </a:endParaRPr>
          </a:p>
          <a:p>
            <a:endParaRPr lang="en-US" sz="1800" i="0" dirty="0" smtClean="0">
              <a:latin typeface="Century Gothic" pitchFamily="34" charset="0"/>
            </a:endParaRPr>
          </a:p>
          <a:p>
            <a:r>
              <a:rPr lang="en-US" sz="1800" i="0" dirty="0" smtClean="0">
                <a:latin typeface="Century Gothic" pitchFamily="34" charset="0"/>
              </a:rPr>
              <a:t>D</a:t>
            </a:r>
            <a:r>
              <a:rPr lang="en-US" sz="1800" i="0" dirty="0">
                <a:latin typeface="Century Gothic" pitchFamily="34" charset="0"/>
              </a:rPr>
              <a:t>. to increase the U.S. population</a:t>
            </a:r>
          </a:p>
          <a:p>
            <a:r>
              <a:rPr lang="en-US" sz="1800" i="0" dirty="0" smtClean="0">
                <a:latin typeface="Century Gothic" pitchFamily="34" charset="0"/>
              </a:rPr>
              <a:t>    by </a:t>
            </a:r>
            <a:r>
              <a:rPr lang="en-US" sz="1800" i="0" dirty="0">
                <a:latin typeface="Century Gothic" pitchFamily="34" charset="0"/>
              </a:rPr>
              <a:t>extending citizenship to the</a:t>
            </a:r>
          </a:p>
          <a:p>
            <a:r>
              <a:rPr lang="en-US" sz="1800" i="0" dirty="0" smtClean="0">
                <a:latin typeface="Century Gothic" pitchFamily="34" charset="0"/>
              </a:rPr>
              <a:t>    Filipinos</a:t>
            </a:r>
            <a:endParaRPr lang="en-US" sz="1800" i="0" dirty="0">
              <a:latin typeface="Century Gothic" pitchFamily="34" charset="0"/>
            </a:endParaRPr>
          </a:p>
        </p:txBody>
      </p:sp>
      <p:grpSp>
        <p:nvGrpSpPr>
          <p:cNvPr id="20" name="Group 19"/>
          <p:cNvGrpSpPr/>
          <p:nvPr/>
        </p:nvGrpSpPr>
        <p:grpSpPr>
          <a:xfrm>
            <a:off x="4800600" y="3505200"/>
            <a:ext cx="4861099" cy="898327"/>
            <a:chOff x="8691005" y="3746550"/>
            <a:chExt cx="4861099" cy="898327"/>
          </a:xfrm>
        </p:grpSpPr>
        <p:sp>
          <p:nvSpPr>
            <p:cNvPr id="17" name="SMARTInkAnnotation0"/>
            <p:cNvSpPr/>
            <p:nvPr/>
          </p:nvSpPr>
          <p:spPr bwMode="auto">
            <a:xfrm>
              <a:off x="8691005" y="3746550"/>
              <a:ext cx="4861099" cy="299442"/>
            </a:xfrm>
            <a:custGeom>
              <a:avLst/>
              <a:gdLst/>
              <a:ahLst/>
              <a:cxnLst/>
              <a:rect l="0" t="0" r="0" b="0"/>
              <a:pathLst>
                <a:path w="4861099" h="299442">
                  <a:moveTo>
                    <a:pt x="12463" y="12476"/>
                  </a:moveTo>
                  <a:lnTo>
                    <a:pt x="5847" y="12476"/>
                  </a:lnTo>
                  <a:lnTo>
                    <a:pt x="3897" y="11090"/>
                  </a:lnTo>
                  <a:lnTo>
                    <a:pt x="2598" y="8779"/>
                  </a:lnTo>
                  <a:lnTo>
                    <a:pt x="0" y="3"/>
                  </a:lnTo>
                  <a:lnTo>
                    <a:pt x="13233" y="0"/>
                  </a:lnTo>
                  <a:lnTo>
                    <a:pt x="18516" y="1386"/>
                  </a:lnTo>
                  <a:lnTo>
                    <a:pt x="33953" y="8574"/>
                  </a:lnTo>
                  <a:lnTo>
                    <a:pt x="66976" y="15402"/>
                  </a:lnTo>
                  <a:lnTo>
                    <a:pt x="89319" y="22094"/>
                  </a:lnTo>
                  <a:lnTo>
                    <a:pt x="149843" y="41759"/>
                  </a:lnTo>
                  <a:lnTo>
                    <a:pt x="178314" y="49982"/>
                  </a:lnTo>
                  <a:lnTo>
                    <a:pt x="210818" y="58258"/>
                  </a:lnTo>
                  <a:lnTo>
                    <a:pt x="248347" y="66557"/>
                  </a:lnTo>
                  <a:lnTo>
                    <a:pt x="349424" y="77463"/>
                  </a:lnTo>
                  <a:lnTo>
                    <a:pt x="511791" y="104125"/>
                  </a:lnTo>
                  <a:lnTo>
                    <a:pt x="639474" y="111214"/>
                  </a:lnTo>
                  <a:lnTo>
                    <a:pt x="752765" y="118701"/>
                  </a:lnTo>
                  <a:lnTo>
                    <a:pt x="878448" y="123568"/>
                  </a:lnTo>
                  <a:lnTo>
                    <a:pt x="1049702" y="124609"/>
                  </a:lnTo>
                  <a:lnTo>
                    <a:pt x="1271600" y="114011"/>
                  </a:lnTo>
                  <a:lnTo>
                    <a:pt x="1502359" y="112441"/>
                  </a:lnTo>
                  <a:lnTo>
                    <a:pt x="1783675" y="99592"/>
                  </a:lnTo>
                  <a:lnTo>
                    <a:pt x="1912654" y="91584"/>
                  </a:lnTo>
                  <a:lnTo>
                    <a:pt x="2039198" y="88595"/>
                  </a:lnTo>
                  <a:lnTo>
                    <a:pt x="2165790" y="86323"/>
                  </a:lnTo>
                  <a:lnTo>
                    <a:pt x="2299166" y="78873"/>
                  </a:lnTo>
                  <a:lnTo>
                    <a:pt x="2435169" y="76049"/>
                  </a:lnTo>
                  <a:lnTo>
                    <a:pt x="2571949" y="73826"/>
                  </a:lnTo>
                  <a:lnTo>
                    <a:pt x="2708959" y="66389"/>
                  </a:lnTo>
                  <a:lnTo>
                    <a:pt x="2846039" y="64956"/>
                  </a:lnTo>
                  <a:lnTo>
                    <a:pt x="2984524" y="71309"/>
                  </a:lnTo>
                  <a:lnTo>
                    <a:pt x="3128810" y="75194"/>
                  </a:lnTo>
                  <a:lnTo>
                    <a:pt x="3270046" y="84509"/>
                  </a:lnTo>
                  <a:lnTo>
                    <a:pt x="3367324" y="92087"/>
                  </a:lnTo>
                  <a:lnTo>
                    <a:pt x="3508908" y="97524"/>
                  </a:lnTo>
                  <a:lnTo>
                    <a:pt x="3605053" y="106189"/>
                  </a:lnTo>
                  <a:lnTo>
                    <a:pt x="3701796" y="117896"/>
                  </a:lnTo>
                  <a:lnTo>
                    <a:pt x="3843295" y="132281"/>
                  </a:lnTo>
                  <a:lnTo>
                    <a:pt x="4075637" y="153773"/>
                  </a:lnTo>
                  <a:lnTo>
                    <a:pt x="4118638" y="159354"/>
                  </a:lnTo>
                  <a:lnTo>
                    <a:pt x="4161155" y="165847"/>
                  </a:lnTo>
                  <a:lnTo>
                    <a:pt x="4245328" y="180455"/>
                  </a:lnTo>
                  <a:lnTo>
                    <a:pt x="4328902" y="196189"/>
                  </a:lnTo>
                  <a:lnTo>
                    <a:pt x="4369193" y="202881"/>
                  </a:lnTo>
                  <a:lnTo>
                    <a:pt x="4447197" y="214012"/>
                  </a:lnTo>
                  <a:lnTo>
                    <a:pt x="4485449" y="220308"/>
                  </a:lnTo>
                  <a:lnTo>
                    <a:pt x="4561189" y="234696"/>
                  </a:lnTo>
                  <a:lnTo>
                    <a:pt x="4632707" y="250333"/>
                  </a:lnTo>
                  <a:lnTo>
                    <a:pt x="4667288" y="258385"/>
                  </a:lnTo>
                  <a:lnTo>
                    <a:pt x="4727873" y="271028"/>
                  </a:lnTo>
                  <a:lnTo>
                    <a:pt x="4779727" y="281268"/>
                  </a:lnTo>
                  <a:lnTo>
                    <a:pt x="4861098" y="299441"/>
                  </a:lnTo>
                </a:path>
              </a:pathLst>
            </a:cu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 name="SMARTInkAnnotation1"/>
            <p:cNvSpPr/>
            <p:nvPr/>
          </p:nvSpPr>
          <p:spPr bwMode="auto">
            <a:xfrm>
              <a:off x="8840576" y="4083422"/>
              <a:ext cx="3739308" cy="74861"/>
            </a:xfrm>
            <a:custGeom>
              <a:avLst/>
              <a:gdLst/>
              <a:ahLst/>
              <a:cxnLst/>
              <a:rect l="0" t="0" r="0" b="0"/>
              <a:pathLst>
                <a:path w="3739308" h="74861">
                  <a:moveTo>
                    <a:pt x="0" y="74860"/>
                  </a:moveTo>
                  <a:lnTo>
                    <a:pt x="6616" y="68236"/>
                  </a:lnTo>
                  <a:lnTo>
                    <a:pt x="9951" y="66285"/>
                  </a:lnTo>
                  <a:lnTo>
                    <a:pt x="17348" y="64118"/>
                  </a:lnTo>
                  <a:lnTo>
                    <a:pt x="21260" y="62154"/>
                  </a:lnTo>
                  <a:lnTo>
                    <a:pt x="25252" y="59458"/>
                  </a:lnTo>
                  <a:lnTo>
                    <a:pt x="29299" y="56274"/>
                  </a:lnTo>
                  <a:lnTo>
                    <a:pt x="34767" y="54151"/>
                  </a:lnTo>
                  <a:lnTo>
                    <a:pt x="41181" y="52737"/>
                  </a:lnTo>
                  <a:lnTo>
                    <a:pt x="77996" y="50466"/>
                  </a:lnTo>
                  <a:lnTo>
                    <a:pt x="184491" y="49928"/>
                  </a:lnTo>
                  <a:lnTo>
                    <a:pt x="488758" y="49907"/>
                  </a:lnTo>
                  <a:lnTo>
                    <a:pt x="512804" y="48520"/>
                  </a:lnTo>
                  <a:lnTo>
                    <a:pt x="537145" y="46210"/>
                  </a:lnTo>
                  <a:lnTo>
                    <a:pt x="561681" y="43283"/>
                  </a:lnTo>
                  <a:lnTo>
                    <a:pt x="586348" y="41332"/>
                  </a:lnTo>
                  <a:lnTo>
                    <a:pt x="635915" y="39164"/>
                  </a:lnTo>
                  <a:lnTo>
                    <a:pt x="736828" y="37772"/>
                  </a:lnTo>
                  <a:lnTo>
                    <a:pt x="884012" y="37475"/>
                  </a:lnTo>
                  <a:lnTo>
                    <a:pt x="914800" y="36074"/>
                  </a:lnTo>
                  <a:lnTo>
                    <a:pt x="945019" y="33753"/>
                  </a:lnTo>
                  <a:lnTo>
                    <a:pt x="974859" y="30820"/>
                  </a:lnTo>
                  <a:lnTo>
                    <a:pt x="1004448" y="28864"/>
                  </a:lnTo>
                  <a:lnTo>
                    <a:pt x="1063176" y="26691"/>
                  </a:lnTo>
                  <a:lnTo>
                    <a:pt x="1095178" y="24726"/>
                  </a:lnTo>
                  <a:lnTo>
                    <a:pt x="1163976" y="18845"/>
                  </a:lnTo>
                  <a:lnTo>
                    <a:pt x="1198387" y="16722"/>
                  </a:lnTo>
                  <a:lnTo>
                    <a:pt x="1266167" y="14363"/>
                  </a:lnTo>
                  <a:lnTo>
                    <a:pt x="1408522" y="12849"/>
                  </a:lnTo>
                  <a:lnTo>
                    <a:pt x="1584895" y="12526"/>
                  </a:lnTo>
                  <a:lnTo>
                    <a:pt x="1621648" y="11123"/>
                  </a:lnTo>
                  <a:lnTo>
                    <a:pt x="1658614" y="8801"/>
                  </a:lnTo>
                  <a:lnTo>
                    <a:pt x="1695721" y="5867"/>
                  </a:lnTo>
                  <a:lnTo>
                    <a:pt x="1734309" y="3912"/>
                  </a:lnTo>
                  <a:lnTo>
                    <a:pt x="1814117" y="1738"/>
                  </a:lnTo>
                  <a:lnTo>
                    <a:pt x="2132278" y="68"/>
                  </a:lnTo>
                  <a:lnTo>
                    <a:pt x="3008627" y="0"/>
                  </a:lnTo>
                  <a:lnTo>
                    <a:pt x="3048602" y="1386"/>
                  </a:lnTo>
                  <a:lnTo>
                    <a:pt x="3087717" y="3697"/>
                  </a:lnTo>
                  <a:lnTo>
                    <a:pt x="3126258" y="6623"/>
                  </a:lnTo>
                  <a:lnTo>
                    <a:pt x="3164416" y="8574"/>
                  </a:lnTo>
                  <a:lnTo>
                    <a:pt x="3240052" y="10742"/>
                  </a:lnTo>
                  <a:lnTo>
                    <a:pt x="3352709" y="11963"/>
                  </a:lnTo>
                  <a:lnTo>
                    <a:pt x="3388785" y="13520"/>
                  </a:lnTo>
                  <a:lnTo>
                    <a:pt x="3423915" y="15945"/>
                  </a:lnTo>
                  <a:lnTo>
                    <a:pt x="3492492" y="22335"/>
                  </a:lnTo>
                  <a:lnTo>
                    <a:pt x="3559904" y="29797"/>
                  </a:lnTo>
                  <a:lnTo>
                    <a:pt x="3590621" y="32341"/>
                  </a:lnTo>
                  <a:lnTo>
                    <a:pt x="3619409" y="34038"/>
                  </a:lnTo>
                  <a:lnTo>
                    <a:pt x="3669399" y="35922"/>
                  </a:lnTo>
                  <a:lnTo>
                    <a:pt x="3739307" y="37430"/>
                  </a:lnTo>
                </a:path>
              </a:pathLst>
            </a:cu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 name="SMARTInkAnnotation2"/>
            <p:cNvSpPr/>
            <p:nvPr/>
          </p:nvSpPr>
          <p:spPr bwMode="auto">
            <a:xfrm>
              <a:off x="8877969" y="4495201"/>
              <a:ext cx="2305907" cy="149676"/>
            </a:xfrm>
            <a:custGeom>
              <a:avLst/>
              <a:gdLst/>
              <a:ahLst/>
              <a:cxnLst/>
              <a:rect l="0" t="0" r="0" b="0"/>
              <a:pathLst>
                <a:path w="2305907" h="149676">
                  <a:moveTo>
                    <a:pt x="0" y="62338"/>
                  </a:moveTo>
                  <a:lnTo>
                    <a:pt x="34697" y="44972"/>
                  </a:lnTo>
                  <a:lnTo>
                    <a:pt x="46812" y="40757"/>
                  </a:lnTo>
                  <a:lnTo>
                    <a:pt x="59583" y="37497"/>
                  </a:lnTo>
                  <a:lnTo>
                    <a:pt x="79109" y="31427"/>
                  </a:lnTo>
                  <a:lnTo>
                    <a:pt x="105329" y="24108"/>
                  </a:lnTo>
                  <a:lnTo>
                    <a:pt x="120077" y="20215"/>
                  </a:lnTo>
                  <a:lnTo>
                    <a:pt x="151236" y="15890"/>
                  </a:lnTo>
                  <a:lnTo>
                    <a:pt x="244223" y="11499"/>
                  </a:lnTo>
                  <a:lnTo>
                    <a:pt x="266684" y="9038"/>
                  </a:lnTo>
                  <a:lnTo>
                    <a:pt x="289969" y="6009"/>
                  </a:lnTo>
                  <a:lnTo>
                    <a:pt x="337999" y="2645"/>
                  </a:lnTo>
                  <a:lnTo>
                    <a:pt x="388429" y="1150"/>
                  </a:lnTo>
                  <a:lnTo>
                    <a:pt x="632499" y="0"/>
                  </a:lnTo>
                  <a:lnTo>
                    <a:pt x="698435" y="3672"/>
                  </a:lnTo>
                  <a:lnTo>
                    <a:pt x="731530" y="6591"/>
                  </a:lnTo>
                  <a:lnTo>
                    <a:pt x="801540" y="9835"/>
                  </a:lnTo>
                  <a:lnTo>
                    <a:pt x="911031" y="11661"/>
                  </a:lnTo>
                  <a:lnTo>
                    <a:pt x="948045" y="11918"/>
                  </a:lnTo>
                  <a:lnTo>
                    <a:pt x="985187" y="13475"/>
                  </a:lnTo>
                  <a:lnTo>
                    <a:pt x="1022413" y="15900"/>
                  </a:lnTo>
                  <a:lnTo>
                    <a:pt x="1059694" y="18902"/>
                  </a:lnTo>
                  <a:lnTo>
                    <a:pt x="1098397" y="20904"/>
                  </a:lnTo>
                  <a:lnTo>
                    <a:pt x="1178333" y="23128"/>
                  </a:lnTo>
                  <a:lnTo>
                    <a:pt x="1217652" y="25107"/>
                  </a:lnTo>
                  <a:lnTo>
                    <a:pt x="1294579" y="31004"/>
                  </a:lnTo>
                  <a:lnTo>
                    <a:pt x="1826755" y="83142"/>
                  </a:lnTo>
                  <a:lnTo>
                    <a:pt x="2124573" y="116404"/>
                  </a:lnTo>
                  <a:lnTo>
                    <a:pt x="2185151" y="124721"/>
                  </a:lnTo>
                  <a:lnTo>
                    <a:pt x="2212938" y="128880"/>
                  </a:lnTo>
                  <a:lnTo>
                    <a:pt x="2235617" y="133039"/>
                  </a:lnTo>
                  <a:lnTo>
                    <a:pt x="2254893" y="137198"/>
                  </a:lnTo>
                  <a:lnTo>
                    <a:pt x="2305906" y="149675"/>
                  </a:lnTo>
                </a:path>
              </a:pathLst>
            </a:cu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grpSp>
      <p:grpSp>
        <p:nvGrpSpPr>
          <p:cNvPr id="28" name="Group 27"/>
          <p:cNvGrpSpPr/>
          <p:nvPr/>
        </p:nvGrpSpPr>
        <p:grpSpPr>
          <a:xfrm>
            <a:off x="5029200" y="4648200"/>
            <a:ext cx="3464720" cy="650683"/>
            <a:chOff x="7131248" y="4622596"/>
            <a:chExt cx="3464720" cy="650683"/>
          </a:xfrm>
        </p:grpSpPr>
        <p:sp>
          <p:nvSpPr>
            <p:cNvPr id="24" name="SMARTInkAnnotation3"/>
            <p:cNvSpPr/>
            <p:nvPr/>
          </p:nvSpPr>
          <p:spPr bwMode="auto">
            <a:xfrm>
              <a:off x="7131248" y="4622596"/>
              <a:ext cx="3464720" cy="105972"/>
            </a:xfrm>
            <a:custGeom>
              <a:avLst/>
              <a:gdLst/>
              <a:ahLst/>
              <a:cxnLst/>
              <a:rect l="0" t="0" r="0" b="0"/>
              <a:pathLst>
                <a:path w="3464720" h="105972">
                  <a:moveTo>
                    <a:pt x="0" y="70252"/>
                  </a:moveTo>
                  <a:lnTo>
                    <a:pt x="4739" y="65512"/>
                  </a:lnTo>
                  <a:lnTo>
                    <a:pt x="7128" y="64115"/>
                  </a:lnTo>
                  <a:lnTo>
                    <a:pt x="12429" y="62563"/>
                  </a:lnTo>
                  <a:lnTo>
                    <a:pt x="20990" y="61690"/>
                  </a:lnTo>
                  <a:lnTo>
                    <a:pt x="23916" y="60576"/>
                  </a:lnTo>
                  <a:lnTo>
                    <a:pt x="26857" y="58840"/>
                  </a:lnTo>
                  <a:lnTo>
                    <a:pt x="29811" y="56690"/>
                  </a:lnTo>
                  <a:lnTo>
                    <a:pt x="38384" y="54303"/>
                  </a:lnTo>
                  <a:lnTo>
                    <a:pt x="48809" y="52250"/>
                  </a:lnTo>
                  <a:lnTo>
                    <a:pt x="54368" y="50313"/>
                  </a:lnTo>
                  <a:lnTo>
                    <a:pt x="60058" y="48030"/>
                  </a:lnTo>
                  <a:lnTo>
                    <a:pt x="77546" y="44816"/>
                  </a:lnTo>
                  <a:lnTo>
                    <a:pt x="84440" y="43373"/>
                  </a:lnTo>
                  <a:lnTo>
                    <a:pt x="92011" y="41419"/>
                  </a:lnTo>
                  <a:lnTo>
                    <a:pt x="100036" y="39124"/>
                  </a:lnTo>
                  <a:lnTo>
                    <a:pt x="120811" y="35893"/>
                  </a:lnTo>
                  <a:lnTo>
                    <a:pt x="153730" y="33810"/>
                  </a:lnTo>
                  <a:lnTo>
                    <a:pt x="164002" y="32066"/>
                  </a:lnTo>
                  <a:lnTo>
                    <a:pt x="174819" y="29912"/>
                  </a:lnTo>
                  <a:lnTo>
                    <a:pt x="204264" y="26881"/>
                  </a:lnTo>
                  <a:lnTo>
                    <a:pt x="310474" y="25626"/>
                  </a:lnTo>
                  <a:lnTo>
                    <a:pt x="360013" y="22962"/>
                  </a:lnTo>
                  <a:lnTo>
                    <a:pt x="373954" y="20867"/>
                  </a:lnTo>
                  <a:lnTo>
                    <a:pt x="412536" y="17916"/>
                  </a:lnTo>
                  <a:lnTo>
                    <a:pt x="519968" y="16723"/>
                  </a:lnTo>
                  <a:lnTo>
                    <a:pt x="898889" y="16674"/>
                  </a:lnTo>
                  <a:lnTo>
                    <a:pt x="926027" y="14029"/>
                  </a:lnTo>
                  <a:lnTo>
                    <a:pt x="938819" y="11934"/>
                  </a:lnTo>
                  <a:lnTo>
                    <a:pt x="980527" y="8985"/>
                  </a:lnTo>
                  <a:lnTo>
                    <a:pt x="1083541" y="7817"/>
                  </a:lnTo>
                  <a:lnTo>
                    <a:pt x="1430513" y="7744"/>
                  </a:lnTo>
                  <a:lnTo>
                    <a:pt x="1462607" y="5099"/>
                  </a:lnTo>
                  <a:lnTo>
                    <a:pt x="1493406" y="2599"/>
                  </a:lnTo>
                  <a:lnTo>
                    <a:pt x="1589595" y="1025"/>
                  </a:lnTo>
                  <a:lnTo>
                    <a:pt x="1688635" y="0"/>
                  </a:lnTo>
                  <a:lnTo>
                    <a:pt x="1706186" y="1590"/>
                  </a:lnTo>
                  <a:lnTo>
                    <a:pt x="1723840" y="3641"/>
                  </a:lnTo>
                  <a:lnTo>
                    <a:pt x="1794949" y="6934"/>
                  </a:lnTo>
                  <a:lnTo>
                    <a:pt x="1912820" y="7697"/>
                  </a:lnTo>
                  <a:lnTo>
                    <a:pt x="2126625" y="7743"/>
                  </a:lnTo>
                  <a:lnTo>
                    <a:pt x="2158943" y="10390"/>
                  </a:lnTo>
                  <a:lnTo>
                    <a:pt x="2174505" y="12485"/>
                  </a:lnTo>
                  <a:lnTo>
                    <a:pt x="2224853" y="15433"/>
                  </a:lnTo>
                  <a:lnTo>
                    <a:pt x="2323079" y="16565"/>
                  </a:lnTo>
                  <a:lnTo>
                    <a:pt x="2421306" y="16664"/>
                  </a:lnTo>
                  <a:lnTo>
                    <a:pt x="2453622" y="19315"/>
                  </a:lnTo>
                  <a:lnTo>
                    <a:pt x="2469186" y="21411"/>
                  </a:lnTo>
                  <a:lnTo>
                    <a:pt x="2519532" y="24362"/>
                  </a:lnTo>
                  <a:lnTo>
                    <a:pt x="2589878" y="26350"/>
                  </a:lnTo>
                  <a:lnTo>
                    <a:pt x="2607648" y="28086"/>
                  </a:lnTo>
                  <a:lnTo>
                    <a:pt x="2625447" y="30235"/>
                  </a:lnTo>
                  <a:lnTo>
                    <a:pt x="2661100" y="35268"/>
                  </a:lnTo>
                  <a:lnTo>
                    <a:pt x="2678941" y="38000"/>
                  </a:lnTo>
                  <a:lnTo>
                    <a:pt x="2714640" y="41035"/>
                  </a:lnTo>
                  <a:lnTo>
                    <a:pt x="2750351" y="43376"/>
                  </a:lnTo>
                  <a:lnTo>
                    <a:pt x="2768208" y="45389"/>
                  </a:lnTo>
                  <a:lnTo>
                    <a:pt x="2803924" y="50272"/>
                  </a:lnTo>
                  <a:lnTo>
                    <a:pt x="2911078" y="67351"/>
                  </a:lnTo>
                  <a:lnTo>
                    <a:pt x="2946797" y="73261"/>
                  </a:lnTo>
                  <a:lnTo>
                    <a:pt x="2982516" y="76550"/>
                  </a:lnTo>
                  <a:lnTo>
                    <a:pt x="3018234" y="79004"/>
                  </a:lnTo>
                  <a:lnTo>
                    <a:pt x="3036094" y="81048"/>
                  </a:lnTo>
                  <a:lnTo>
                    <a:pt x="3071812" y="85964"/>
                  </a:lnTo>
                  <a:lnTo>
                    <a:pt x="3107531" y="91456"/>
                  </a:lnTo>
                  <a:lnTo>
                    <a:pt x="3143250" y="94559"/>
                  </a:lnTo>
                  <a:lnTo>
                    <a:pt x="3240693" y="96823"/>
                  </a:lnTo>
                  <a:lnTo>
                    <a:pt x="3285892" y="99622"/>
                  </a:lnTo>
                  <a:lnTo>
                    <a:pt x="3300852" y="101738"/>
                  </a:lnTo>
                  <a:lnTo>
                    <a:pt x="3340869" y="104717"/>
                  </a:lnTo>
                  <a:lnTo>
                    <a:pt x="3445822" y="105956"/>
                  </a:lnTo>
                  <a:lnTo>
                    <a:pt x="3464719" y="105971"/>
                  </a:lnTo>
                </a:path>
              </a:pathLst>
            </a:cu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5" name="SMARTInkAnnotation4"/>
            <p:cNvSpPr/>
            <p:nvPr/>
          </p:nvSpPr>
          <p:spPr bwMode="auto">
            <a:xfrm>
              <a:off x="7408068" y="4871475"/>
              <a:ext cx="3152181" cy="142831"/>
            </a:xfrm>
            <a:custGeom>
              <a:avLst/>
              <a:gdLst/>
              <a:ahLst/>
              <a:cxnLst/>
              <a:rect l="0" t="0" r="0" b="0"/>
              <a:pathLst>
                <a:path w="3152181" h="142831">
                  <a:moveTo>
                    <a:pt x="0" y="124982"/>
                  </a:moveTo>
                  <a:lnTo>
                    <a:pt x="7688" y="117293"/>
                  </a:lnTo>
                  <a:lnTo>
                    <a:pt x="22943" y="115305"/>
                  </a:lnTo>
                  <a:lnTo>
                    <a:pt x="33679" y="111421"/>
                  </a:lnTo>
                  <a:lnTo>
                    <a:pt x="50879" y="108397"/>
                  </a:lnTo>
                  <a:lnTo>
                    <a:pt x="74469" y="106382"/>
                  </a:lnTo>
                  <a:lnTo>
                    <a:pt x="86345" y="102495"/>
                  </a:lnTo>
                  <a:lnTo>
                    <a:pt x="108928" y="99468"/>
                  </a:lnTo>
                  <a:lnTo>
                    <a:pt x="184999" y="99259"/>
                  </a:lnTo>
                  <a:lnTo>
                    <a:pt x="208560" y="102967"/>
                  </a:lnTo>
                  <a:lnTo>
                    <a:pt x="284555" y="106758"/>
                  </a:lnTo>
                  <a:lnTo>
                    <a:pt x="313330" y="109607"/>
                  </a:lnTo>
                  <a:lnTo>
                    <a:pt x="342656" y="113188"/>
                  </a:lnTo>
                  <a:lnTo>
                    <a:pt x="387058" y="116196"/>
                  </a:lnTo>
                  <a:lnTo>
                    <a:pt x="416765" y="120415"/>
                  </a:lnTo>
                  <a:lnTo>
                    <a:pt x="483388" y="125072"/>
                  </a:lnTo>
                  <a:lnTo>
                    <a:pt x="518449" y="129322"/>
                  </a:lnTo>
                  <a:lnTo>
                    <a:pt x="602866" y="135954"/>
                  </a:lnTo>
                  <a:lnTo>
                    <a:pt x="641003" y="139780"/>
                  </a:lnTo>
                  <a:lnTo>
                    <a:pt x="731979" y="142438"/>
                  </a:lnTo>
                  <a:lnTo>
                    <a:pt x="885274" y="142830"/>
                  </a:lnTo>
                  <a:lnTo>
                    <a:pt x="920307" y="140191"/>
                  </a:lnTo>
                  <a:lnTo>
                    <a:pt x="973499" y="135772"/>
                  </a:lnTo>
                  <a:lnTo>
                    <a:pt x="1026963" y="131817"/>
                  </a:lnTo>
                  <a:lnTo>
                    <a:pt x="1044805" y="129538"/>
                  </a:lnTo>
                  <a:lnTo>
                    <a:pt x="1061662" y="127028"/>
                  </a:lnTo>
                  <a:lnTo>
                    <a:pt x="1258827" y="95205"/>
                  </a:lnTo>
                  <a:lnTo>
                    <a:pt x="1312588" y="91024"/>
                  </a:lnTo>
                  <a:lnTo>
                    <a:pt x="1348349" y="87400"/>
                  </a:lnTo>
                  <a:lnTo>
                    <a:pt x="1384086" y="82482"/>
                  </a:lnTo>
                  <a:lnTo>
                    <a:pt x="1509116" y="62426"/>
                  </a:lnTo>
                  <a:lnTo>
                    <a:pt x="1565340" y="53530"/>
                  </a:lnTo>
                  <a:lnTo>
                    <a:pt x="1641821" y="41635"/>
                  </a:lnTo>
                  <a:lnTo>
                    <a:pt x="1701013" y="37449"/>
                  </a:lnTo>
                  <a:lnTo>
                    <a:pt x="1739264" y="33823"/>
                  </a:lnTo>
                  <a:lnTo>
                    <a:pt x="1817067" y="23411"/>
                  </a:lnTo>
                  <a:lnTo>
                    <a:pt x="1873874" y="14741"/>
                  </a:lnTo>
                  <a:lnTo>
                    <a:pt x="1928410" y="10628"/>
                  </a:lnTo>
                  <a:lnTo>
                    <a:pt x="2018056" y="6478"/>
                  </a:lnTo>
                  <a:lnTo>
                    <a:pt x="2054797" y="2861"/>
                  </a:lnTo>
                  <a:lnTo>
                    <a:pt x="2150811" y="347"/>
                  </a:lnTo>
                  <a:lnTo>
                    <a:pt x="2266790" y="0"/>
                  </a:lnTo>
                  <a:lnTo>
                    <a:pt x="2305906" y="2627"/>
                  </a:lnTo>
                  <a:lnTo>
                    <a:pt x="2366973" y="7039"/>
                  </a:lnTo>
                  <a:lnTo>
                    <a:pt x="2426409" y="10992"/>
                  </a:lnTo>
                  <a:lnTo>
                    <a:pt x="2445091" y="13269"/>
                  </a:lnTo>
                  <a:lnTo>
                    <a:pt x="2481723" y="18447"/>
                  </a:lnTo>
                  <a:lnTo>
                    <a:pt x="2499825" y="21216"/>
                  </a:lnTo>
                  <a:lnTo>
                    <a:pt x="2558487" y="25114"/>
                  </a:lnTo>
                  <a:lnTo>
                    <a:pt x="2599259" y="28672"/>
                  </a:lnTo>
                  <a:lnTo>
                    <a:pt x="2619855" y="31010"/>
                  </a:lnTo>
                  <a:lnTo>
                    <a:pt x="2658615" y="36253"/>
                  </a:lnTo>
                  <a:lnTo>
                    <a:pt x="2677286" y="39040"/>
                  </a:lnTo>
                  <a:lnTo>
                    <a:pt x="2696678" y="42883"/>
                  </a:lnTo>
                  <a:lnTo>
                    <a:pt x="2716551" y="47429"/>
                  </a:lnTo>
                  <a:lnTo>
                    <a:pt x="2736745" y="52444"/>
                  </a:lnTo>
                  <a:lnTo>
                    <a:pt x="2756160" y="56780"/>
                  </a:lnTo>
                  <a:lnTo>
                    <a:pt x="2793609" y="64243"/>
                  </a:lnTo>
                  <a:lnTo>
                    <a:pt x="2832741" y="70867"/>
                  </a:lnTo>
                  <a:lnTo>
                    <a:pt x="2852901" y="74023"/>
                  </a:lnTo>
                  <a:lnTo>
                    <a:pt x="2872293" y="78111"/>
                  </a:lnTo>
                  <a:lnTo>
                    <a:pt x="2891175" y="82821"/>
                  </a:lnTo>
                  <a:lnTo>
                    <a:pt x="2909716" y="87944"/>
                  </a:lnTo>
                  <a:lnTo>
                    <a:pt x="2928029" y="92353"/>
                  </a:lnTo>
                  <a:lnTo>
                    <a:pt x="2946191" y="96284"/>
                  </a:lnTo>
                  <a:lnTo>
                    <a:pt x="2982246" y="103298"/>
                  </a:lnTo>
                  <a:lnTo>
                    <a:pt x="3067037" y="118917"/>
                  </a:lnTo>
                  <a:lnTo>
                    <a:pt x="3095156" y="124932"/>
                  </a:lnTo>
                  <a:lnTo>
                    <a:pt x="3108211" y="127925"/>
                  </a:lnTo>
                  <a:lnTo>
                    <a:pt x="3128008" y="131251"/>
                  </a:lnTo>
                  <a:lnTo>
                    <a:pt x="3152180" y="133912"/>
                  </a:lnTo>
                </a:path>
              </a:pathLst>
            </a:cu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7" name="SMARTInkAnnotation5"/>
            <p:cNvSpPr/>
            <p:nvPr/>
          </p:nvSpPr>
          <p:spPr bwMode="auto">
            <a:xfrm>
              <a:off x="7318771" y="5237569"/>
              <a:ext cx="1062634" cy="35710"/>
            </a:xfrm>
            <a:custGeom>
              <a:avLst/>
              <a:gdLst/>
              <a:ahLst/>
              <a:cxnLst/>
              <a:rect l="0" t="0" r="0" b="0"/>
              <a:pathLst>
                <a:path w="1062634" h="35710">
                  <a:moveTo>
                    <a:pt x="0" y="35709"/>
                  </a:moveTo>
                  <a:lnTo>
                    <a:pt x="7688" y="28020"/>
                  </a:lnTo>
                  <a:lnTo>
                    <a:pt x="11025" y="27330"/>
                  </a:lnTo>
                  <a:lnTo>
                    <a:pt x="13303" y="27147"/>
                  </a:lnTo>
                  <a:lnTo>
                    <a:pt x="14821" y="26032"/>
                  </a:lnTo>
                  <a:lnTo>
                    <a:pt x="15834" y="24297"/>
                  </a:lnTo>
                  <a:lnTo>
                    <a:pt x="16509" y="22147"/>
                  </a:lnTo>
                  <a:lnTo>
                    <a:pt x="17951" y="20715"/>
                  </a:lnTo>
                  <a:lnTo>
                    <a:pt x="19905" y="19760"/>
                  </a:lnTo>
                  <a:lnTo>
                    <a:pt x="22200" y="19123"/>
                  </a:lnTo>
                  <a:lnTo>
                    <a:pt x="23730" y="17706"/>
                  </a:lnTo>
                  <a:lnTo>
                    <a:pt x="24750" y="15770"/>
                  </a:lnTo>
                  <a:lnTo>
                    <a:pt x="25429" y="13486"/>
                  </a:lnTo>
                  <a:lnTo>
                    <a:pt x="26875" y="11964"/>
                  </a:lnTo>
                  <a:lnTo>
                    <a:pt x="28831" y="10949"/>
                  </a:lnTo>
                  <a:lnTo>
                    <a:pt x="34358" y="9320"/>
                  </a:lnTo>
                  <a:lnTo>
                    <a:pt x="66740" y="8927"/>
                  </a:lnTo>
                  <a:lnTo>
                    <a:pt x="77949" y="8922"/>
                  </a:lnTo>
                  <a:lnTo>
                    <a:pt x="83716" y="9914"/>
                  </a:lnTo>
                  <a:lnTo>
                    <a:pt x="89545" y="11567"/>
                  </a:lnTo>
                  <a:lnTo>
                    <a:pt x="95415" y="13660"/>
                  </a:lnTo>
                  <a:lnTo>
                    <a:pt x="101314" y="15057"/>
                  </a:lnTo>
                  <a:lnTo>
                    <a:pt x="107230" y="15988"/>
                  </a:lnTo>
                  <a:lnTo>
                    <a:pt x="120088" y="17022"/>
                  </a:lnTo>
                  <a:lnTo>
                    <a:pt x="145053" y="17604"/>
                  </a:lnTo>
                  <a:lnTo>
                    <a:pt x="398188" y="17848"/>
                  </a:lnTo>
                  <a:lnTo>
                    <a:pt x="417263" y="16857"/>
                  </a:lnTo>
                  <a:lnTo>
                    <a:pt x="435934" y="15203"/>
                  </a:lnTo>
                  <a:lnTo>
                    <a:pt x="454333" y="13109"/>
                  </a:lnTo>
                  <a:lnTo>
                    <a:pt x="473546" y="11712"/>
                  </a:lnTo>
                  <a:lnTo>
                    <a:pt x="493298" y="10781"/>
                  </a:lnTo>
                  <a:lnTo>
                    <a:pt x="513412" y="10161"/>
                  </a:lnTo>
                  <a:lnTo>
                    <a:pt x="532775" y="10739"/>
                  </a:lnTo>
                  <a:lnTo>
                    <a:pt x="551636" y="12117"/>
                  </a:lnTo>
                  <a:lnTo>
                    <a:pt x="570163" y="14027"/>
                  </a:lnTo>
                  <a:lnTo>
                    <a:pt x="589461" y="15302"/>
                  </a:lnTo>
                  <a:lnTo>
                    <a:pt x="609271" y="16151"/>
                  </a:lnTo>
                  <a:lnTo>
                    <a:pt x="648810" y="17095"/>
                  </a:lnTo>
                  <a:lnTo>
                    <a:pt x="686228" y="17514"/>
                  </a:lnTo>
                  <a:lnTo>
                    <a:pt x="704540" y="16633"/>
                  </a:lnTo>
                  <a:lnTo>
                    <a:pt x="722700" y="15054"/>
                  </a:lnTo>
                  <a:lnTo>
                    <a:pt x="740762" y="13009"/>
                  </a:lnTo>
                  <a:lnTo>
                    <a:pt x="757763" y="11646"/>
                  </a:lnTo>
                  <a:lnTo>
                    <a:pt x="774058" y="10737"/>
                  </a:lnTo>
                  <a:lnTo>
                    <a:pt x="805393" y="9727"/>
                  </a:lnTo>
                  <a:lnTo>
                    <a:pt x="880897" y="9026"/>
                  </a:lnTo>
                  <a:lnTo>
                    <a:pt x="894843" y="7999"/>
                  </a:lnTo>
                  <a:lnTo>
                    <a:pt x="908109" y="6321"/>
                  </a:lnTo>
                  <a:lnTo>
                    <a:pt x="920922" y="4211"/>
                  </a:lnTo>
                  <a:lnTo>
                    <a:pt x="932440" y="2804"/>
                  </a:lnTo>
                  <a:lnTo>
                    <a:pt x="943096" y="1866"/>
                  </a:lnTo>
                  <a:lnTo>
                    <a:pt x="962873" y="824"/>
                  </a:lnTo>
                  <a:lnTo>
                    <a:pt x="989749" y="237"/>
                  </a:lnTo>
                  <a:lnTo>
                    <a:pt x="1036884" y="0"/>
                  </a:lnTo>
                  <a:lnTo>
                    <a:pt x="1041498" y="989"/>
                  </a:lnTo>
                  <a:lnTo>
                    <a:pt x="1046559" y="2640"/>
                  </a:lnTo>
                  <a:lnTo>
                    <a:pt x="1062633" y="8920"/>
                  </a:lnTo>
                </a:path>
              </a:pathLst>
            </a:cu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grpSp>
      <p:grpSp>
        <p:nvGrpSpPr>
          <p:cNvPr id="39" name="Group 38"/>
          <p:cNvGrpSpPr/>
          <p:nvPr/>
        </p:nvGrpSpPr>
        <p:grpSpPr>
          <a:xfrm>
            <a:off x="4953000" y="2209800"/>
            <a:ext cx="3738715" cy="4277322"/>
            <a:chOff x="6821534" y="1085254"/>
            <a:chExt cx="3738715" cy="4277322"/>
          </a:xfrm>
        </p:grpSpPr>
        <p:sp>
          <p:nvSpPr>
            <p:cNvPr id="31" name="SMARTInkAnnotation6"/>
            <p:cNvSpPr/>
            <p:nvPr/>
          </p:nvSpPr>
          <p:spPr bwMode="auto">
            <a:xfrm>
              <a:off x="7274123" y="4604793"/>
              <a:ext cx="3259337" cy="257720"/>
            </a:xfrm>
            <a:custGeom>
              <a:avLst/>
              <a:gdLst/>
              <a:ahLst/>
              <a:cxnLst/>
              <a:rect l="0" t="0" r="0" b="0"/>
              <a:pathLst>
                <a:path w="3259337" h="257720">
                  <a:moveTo>
                    <a:pt x="0" y="25547"/>
                  </a:moveTo>
                  <a:lnTo>
                    <a:pt x="13266" y="19410"/>
                  </a:lnTo>
                  <a:lnTo>
                    <a:pt x="29114" y="14523"/>
                  </a:lnTo>
                  <a:lnTo>
                    <a:pt x="39729" y="10726"/>
                  </a:lnTo>
                  <a:lnTo>
                    <a:pt x="65357" y="8288"/>
                  </a:lnTo>
                  <a:lnTo>
                    <a:pt x="161759" y="6702"/>
                  </a:lnTo>
                  <a:lnTo>
                    <a:pt x="217815" y="0"/>
                  </a:lnTo>
                  <a:lnTo>
                    <a:pt x="309758" y="6933"/>
                  </a:lnTo>
                  <a:lnTo>
                    <a:pt x="397153" y="7621"/>
                  </a:lnTo>
                  <a:lnTo>
                    <a:pt x="535946" y="7685"/>
                  </a:lnTo>
                  <a:lnTo>
                    <a:pt x="627745" y="14755"/>
                  </a:lnTo>
                  <a:lnTo>
                    <a:pt x="708948" y="16250"/>
                  </a:lnTo>
                  <a:lnTo>
                    <a:pt x="812670" y="23637"/>
                  </a:lnTo>
                  <a:lnTo>
                    <a:pt x="895958" y="29910"/>
                  </a:lnTo>
                  <a:lnTo>
                    <a:pt x="979291" y="33575"/>
                  </a:lnTo>
                  <a:lnTo>
                    <a:pt x="1187648" y="34462"/>
                  </a:lnTo>
                  <a:lnTo>
                    <a:pt x="1682160" y="34477"/>
                  </a:lnTo>
                  <a:lnTo>
                    <a:pt x="1781568" y="41545"/>
                  </a:lnTo>
                  <a:lnTo>
                    <a:pt x="1868418" y="43039"/>
                  </a:lnTo>
                  <a:lnTo>
                    <a:pt x="1958591" y="50463"/>
                  </a:lnTo>
                  <a:lnTo>
                    <a:pt x="2023184" y="58616"/>
                  </a:lnTo>
                  <a:lnTo>
                    <a:pt x="2203145" y="82115"/>
                  </a:lnTo>
                  <a:lnTo>
                    <a:pt x="2321782" y="89919"/>
                  </a:lnTo>
                  <a:lnTo>
                    <a:pt x="2393175" y="97537"/>
                  </a:lnTo>
                  <a:lnTo>
                    <a:pt x="2590767" y="120818"/>
                  </a:lnTo>
                  <a:lnTo>
                    <a:pt x="2769750" y="144611"/>
                  </a:lnTo>
                  <a:lnTo>
                    <a:pt x="2791063" y="148579"/>
                  </a:lnTo>
                  <a:lnTo>
                    <a:pt x="2812217" y="153209"/>
                  </a:lnTo>
                  <a:lnTo>
                    <a:pt x="2833264" y="158280"/>
                  </a:lnTo>
                  <a:lnTo>
                    <a:pt x="2854240" y="162653"/>
                  </a:lnTo>
                  <a:lnTo>
                    <a:pt x="2896070" y="170157"/>
                  </a:lnTo>
                  <a:lnTo>
                    <a:pt x="2915955" y="174540"/>
                  </a:lnTo>
                  <a:lnTo>
                    <a:pt x="2935166" y="179446"/>
                  </a:lnTo>
                  <a:lnTo>
                    <a:pt x="2953925" y="184701"/>
                  </a:lnTo>
                  <a:lnTo>
                    <a:pt x="2972384" y="189197"/>
                  </a:lnTo>
                  <a:lnTo>
                    <a:pt x="3008771" y="196838"/>
                  </a:lnTo>
                  <a:lnTo>
                    <a:pt x="3047433" y="203541"/>
                  </a:lnTo>
                  <a:lnTo>
                    <a:pt x="3085781" y="210820"/>
                  </a:lnTo>
                  <a:lnTo>
                    <a:pt x="3102952" y="215538"/>
                  </a:lnTo>
                  <a:lnTo>
                    <a:pt x="3119361" y="220669"/>
                  </a:lnTo>
                  <a:lnTo>
                    <a:pt x="3148178" y="229015"/>
                  </a:lnTo>
                  <a:lnTo>
                    <a:pt x="3186712" y="239292"/>
                  </a:lnTo>
                  <a:lnTo>
                    <a:pt x="3209199" y="245560"/>
                  </a:lnTo>
                  <a:lnTo>
                    <a:pt x="3225808" y="251654"/>
                  </a:lnTo>
                  <a:lnTo>
                    <a:pt x="3259336" y="257719"/>
                  </a:lnTo>
                </a:path>
              </a:pathLst>
            </a:custGeom>
            <a:noFill/>
            <a:ln w="38100" cap="flat" cmpd="sng" algn="ctr">
              <a:solidFill>
                <a:srgbClr val="009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2" name="SMARTInkAnnotation7"/>
            <p:cNvSpPr/>
            <p:nvPr/>
          </p:nvSpPr>
          <p:spPr bwMode="auto">
            <a:xfrm>
              <a:off x="7247334" y="4942890"/>
              <a:ext cx="3312915" cy="169654"/>
            </a:xfrm>
            <a:custGeom>
              <a:avLst/>
              <a:gdLst/>
              <a:ahLst/>
              <a:cxnLst/>
              <a:rect l="0" t="0" r="0" b="0"/>
              <a:pathLst>
                <a:path w="3312915" h="169654">
                  <a:moveTo>
                    <a:pt x="0" y="35708"/>
                  </a:moveTo>
                  <a:lnTo>
                    <a:pt x="0" y="28019"/>
                  </a:lnTo>
                  <a:lnTo>
                    <a:pt x="991" y="27605"/>
                  </a:lnTo>
                  <a:lnTo>
                    <a:pt x="12429" y="26888"/>
                  </a:lnTo>
                  <a:lnTo>
                    <a:pt x="108566" y="26779"/>
                  </a:lnTo>
                  <a:lnTo>
                    <a:pt x="134363" y="31519"/>
                  </a:lnTo>
                  <a:lnTo>
                    <a:pt x="176875" y="35872"/>
                  </a:lnTo>
                  <a:lnTo>
                    <a:pt x="199988" y="40081"/>
                  </a:lnTo>
                  <a:lnTo>
                    <a:pt x="289935" y="44371"/>
                  </a:lnTo>
                  <a:lnTo>
                    <a:pt x="363299" y="49343"/>
                  </a:lnTo>
                  <a:lnTo>
                    <a:pt x="464879" y="53197"/>
                  </a:lnTo>
                  <a:lnTo>
                    <a:pt x="740797" y="53566"/>
                  </a:lnTo>
                  <a:lnTo>
                    <a:pt x="799374" y="48827"/>
                  </a:lnTo>
                  <a:lnTo>
                    <a:pt x="902116" y="45189"/>
                  </a:lnTo>
                  <a:lnTo>
                    <a:pt x="985285" y="40006"/>
                  </a:lnTo>
                  <a:lnTo>
                    <a:pt x="1067602" y="35565"/>
                  </a:lnTo>
                  <a:lnTo>
                    <a:pt x="1105521" y="31345"/>
                  </a:lnTo>
                  <a:lnTo>
                    <a:pt x="1185500" y="26688"/>
                  </a:lnTo>
                  <a:lnTo>
                    <a:pt x="1226712" y="22439"/>
                  </a:lnTo>
                  <a:lnTo>
                    <a:pt x="1309759" y="17763"/>
                  </a:lnTo>
                  <a:lnTo>
                    <a:pt x="1351392" y="13511"/>
                  </a:lnTo>
                  <a:lnTo>
                    <a:pt x="1434710" y="8834"/>
                  </a:lnTo>
                  <a:lnTo>
                    <a:pt x="1476377" y="4582"/>
                  </a:lnTo>
                  <a:lnTo>
                    <a:pt x="1576132" y="594"/>
                  </a:lnTo>
                  <a:lnTo>
                    <a:pt x="1796525" y="0"/>
                  </a:lnTo>
                  <a:lnTo>
                    <a:pt x="1859961" y="4732"/>
                  </a:lnTo>
                  <a:lnTo>
                    <a:pt x="1901850" y="9704"/>
                  </a:lnTo>
                  <a:lnTo>
                    <a:pt x="1944610" y="14229"/>
                  </a:lnTo>
                  <a:lnTo>
                    <a:pt x="2013310" y="17768"/>
                  </a:lnTo>
                  <a:lnTo>
                    <a:pt x="2060293" y="22112"/>
                  </a:lnTo>
                  <a:lnTo>
                    <a:pt x="2178911" y="35878"/>
                  </a:lnTo>
                  <a:lnTo>
                    <a:pt x="2623593" y="92263"/>
                  </a:lnTo>
                  <a:lnTo>
                    <a:pt x="2694156" y="96452"/>
                  </a:lnTo>
                  <a:lnTo>
                    <a:pt x="2738931" y="100078"/>
                  </a:lnTo>
                  <a:lnTo>
                    <a:pt x="2829007" y="110490"/>
                  </a:lnTo>
                  <a:lnTo>
                    <a:pt x="2979265" y="130979"/>
                  </a:lnTo>
                  <a:lnTo>
                    <a:pt x="3060183" y="142869"/>
                  </a:lnTo>
                  <a:lnTo>
                    <a:pt x="3096409" y="147827"/>
                  </a:lnTo>
                  <a:lnTo>
                    <a:pt x="3144695" y="151611"/>
                  </a:lnTo>
                  <a:lnTo>
                    <a:pt x="3175311" y="156011"/>
                  </a:lnTo>
                  <a:lnTo>
                    <a:pt x="3257772" y="161440"/>
                  </a:lnTo>
                  <a:lnTo>
                    <a:pt x="3284669" y="166779"/>
                  </a:lnTo>
                  <a:lnTo>
                    <a:pt x="3312914" y="169653"/>
                  </a:lnTo>
                </a:path>
              </a:pathLst>
            </a:custGeom>
            <a:noFill/>
            <a:ln w="38100" cap="flat" cmpd="sng" algn="ctr">
              <a:solidFill>
                <a:srgbClr val="009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3" name="SMARTInkAnnotation8"/>
            <p:cNvSpPr/>
            <p:nvPr/>
          </p:nvSpPr>
          <p:spPr bwMode="auto">
            <a:xfrm>
              <a:off x="7291982" y="5282210"/>
              <a:ext cx="910829" cy="80366"/>
            </a:xfrm>
            <a:custGeom>
              <a:avLst/>
              <a:gdLst/>
              <a:ahLst/>
              <a:cxnLst/>
              <a:rect l="0" t="0" r="0" b="0"/>
              <a:pathLst>
                <a:path w="910829" h="80366">
                  <a:moveTo>
                    <a:pt x="0" y="17857"/>
                  </a:moveTo>
                  <a:lnTo>
                    <a:pt x="4740" y="17857"/>
                  </a:lnTo>
                  <a:lnTo>
                    <a:pt x="7129" y="16865"/>
                  </a:lnTo>
                  <a:lnTo>
                    <a:pt x="9714" y="15212"/>
                  </a:lnTo>
                  <a:lnTo>
                    <a:pt x="12429" y="13117"/>
                  </a:lnTo>
                  <a:lnTo>
                    <a:pt x="15231" y="11720"/>
                  </a:lnTo>
                  <a:lnTo>
                    <a:pt x="20991" y="10168"/>
                  </a:lnTo>
                  <a:lnTo>
                    <a:pt x="47031" y="8181"/>
                  </a:lnTo>
                  <a:lnTo>
                    <a:pt x="55167" y="6445"/>
                  </a:lnTo>
                  <a:lnTo>
                    <a:pt x="63567" y="4295"/>
                  </a:lnTo>
                  <a:lnTo>
                    <a:pt x="83484" y="1908"/>
                  </a:lnTo>
                  <a:lnTo>
                    <a:pt x="106557" y="846"/>
                  </a:lnTo>
                  <a:lnTo>
                    <a:pt x="148430" y="248"/>
                  </a:lnTo>
                  <a:lnTo>
                    <a:pt x="330830" y="0"/>
                  </a:lnTo>
                  <a:lnTo>
                    <a:pt x="349538" y="991"/>
                  </a:lnTo>
                  <a:lnTo>
                    <a:pt x="368955" y="2645"/>
                  </a:lnTo>
                  <a:lnTo>
                    <a:pt x="409051" y="7127"/>
                  </a:lnTo>
                  <a:lnTo>
                    <a:pt x="532916" y="23913"/>
                  </a:lnTo>
                  <a:lnTo>
                    <a:pt x="613525" y="35736"/>
                  </a:lnTo>
                  <a:lnTo>
                    <a:pt x="687068" y="47626"/>
                  </a:lnTo>
                  <a:lnTo>
                    <a:pt x="705100" y="49609"/>
                  </a:lnTo>
                  <a:lnTo>
                    <a:pt x="723075" y="50931"/>
                  </a:lnTo>
                  <a:lnTo>
                    <a:pt x="741011" y="51813"/>
                  </a:lnTo>
                  <a:lnTo>
                    <a:pt x="757929" y="53392"/>
                  </a:lnTo>
                  <a:lnTo>
                    <a:pt x="774169" y="55438"/>
                  </a:lnTo>
                  <a:lnTo>
                    <a:pt x="789957" y="57793"/>
                  </a:lnTo>
                  <a:lnTo>
                    <a:pt x="820727" y="63057"/>
                  </a:lnTo>
                  <a:lnTo>
                    <a:pt x="835878" y="65849"/>
                  </a:lnTo>
                  <a:lnTo>
                    <a:pt x="848955" y="67711"/>
                  </a:lnTo>
                  <a:lnTo>
                    <a:pt x="871423" y="69780"/>
                  </a:lnTo>
                  <a:lnTo>
                    <a:pt x="880589" y="71324"/>
                  </a:lnTo>
                  <a:lnTo>
                    <a:pt x="888684" y="73345"/>
                  </a:lnTo>
                  <a:lnTo>
                    <a:pt x="910828" y="80365"/>
                  </a:lnTo>
                </a:path>
              </a:pathLst>
            </a:custGeom>
            <a:noFill/>
            <a:ln w="38100" cap="flat" cmpd="sng" algn="ctr">
              <a:solidFill>
                <a:srgbClr val="009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5" name="SMARTInkAnnotation9"/>
            <p:cNvSpPr/>
            <p:nvPr/>
          </p:nvSpPr>
          <p:spPr bwMode="auto">
            <a:xfrm>
              <a:off x="6821534" y="1085254"/>
              <a:ext cx="538079" cy="585604"/>
            </a:xfrm>
            <a:custGeom>
              <a:avLst/>
              <a:gdLst/>
              <a:ahLst/>
              <a:cxnLst/>
              <a:rect l="0" t="0" r="0" b="0"/>
              <a:pathLst>
                <a:path w="538079" h="585604">
                  <a:moveTo>
                    <a:pt x="416870" y="125016"/>
                  </a:moveTo>
                  <a:lnTo>
                    <a:pt x="404441" y="100158"/>
                  </a:lnTo>
                  <a:lnTo>
                    <a:pt x="401425" y="91478"/>
                  </a:lnTo>
                  <a:lnTo>
                    <a:pt x="399091" y="83321"/>
                  </a:lnTo>
                  <a:lnTo>
                    <a:pt x="394747" y="73081"/>
                  </a:lnTo>
                  <a:lnTo>
                    <a:pt x="381982" y="56160"/>
                  </a:lnTo>
                  <a:lnTo>
                    <a:pt x="376745" y="52323"/>
                  </a:lnTo>
                  <a:lnTo>
                    <a:pt x="365633" y="48059"/>
                  </a:lnTo>
                  <a:lnTo>
                    <a:pt x="343480" y="40919"/>
                  </a:lnTo>
                  <a:lnTo>
                    <a:pt x="335202" y="40178"/>
                  </a:lnTo>
                  <a:lnTo>
                    <a:pt x="326706" y="40676"/>
                  </a:lnTo>
                  <a:lnTo>
                    <a:pt x="318065" y="42000"/>
                  </a:lnTo>
                  <a:lnTo>
                    <a:pt x="309328" y="43875"/>
                  </a:lnTo>
                  <a:lnTo>
                    <a:pt x="300527" y="46117"/>
                  </a:lnTo>
                  <a:lnTo>
                    <a:pt x="291682" y="48604"/>
                  </a:lnTo>
                  <a:lnTo>
                    <a:pt x="281818" y="52247"/>
                  </a:lnTo>
                  <a:lnTo>
                    <a:pt x="271272" y="56659"/>
                  </a:lnTo>
                  <a:lnTo>
                    <a:pt x="260274" y="61585"/>
                  </a:lnTo>
                  <a:lnTo>
                    <a:pt x="248973" y="67846"/>
                  </a:lnTo>
                  <a:lnTo>
                    <a:pt x="237470" y="74996"/>
                  </a:lnTo>
                  <a:lnTo>
                    <a:pt x="225832" y="82740"/>
                  </a:lnTo>
                  <a:lnTo>
                    <a:pt x="202319" y="99281"/>
                  </a:lnTo>
                  <a:lnTo>
                    <a:pt x="190493" y="107859"/>
                  </a:lnTo>
                  <a:lnTo>
                    <a:pt x="177647" y="118539"/>
                  </a:lnTo>
                  <a:lnTo>
                    <a:pt x="164123" y="130620"/>
                  </a:lnTo>
                  <a:lnTo>
                    <a:pt x="150145" y="143635"/>
                  </a:lnTo>
                  <a:lnTo>
                    <a:pt x="136858" y="157272"/>
                  </a:lnTo>
                  <a:lnTo>
                    <a:pt x="124031" y="171325"/>
                  </a:lnTo>
                  <a:lnTo>
                    <a:pt x="111512" y="185654"/>
                  </a:lnTo>
                  <a:lnTo>
                    <a:pt x="100188" y="201160"/>
                  </a:lnTo>
                  <a:lnTo>
                    <a:pt x="89662" y="217451"/>
                  </a:lnTo>
                  <a:lnTo>
                    <a:pt x="79669" y="234264"/>
                  </a:lnTo>
                  <a:lnTo>
                    <a:pt x="70030" y="251426"/>
                  </a:lnTo>
                  <a:lnTo>
                    <a:pt x="51383" y="286370"/>
                  </a:lnTo>
                  <a:lnTo>
                    <a:pt x="24151" y="339512"/>
                  </a:lnTo>
                  <a:lnTo>
                    <a:pt x="17143" y="357310"/>
                  </a:lnTo>
                  <a:lnTo>
                    <a:pt x="11479" y="375129"/>
                  </a:lnTo>
                  <a:lnTo>
                    <a:pt x="6711" y="392961"/>
                  </a:lnTo>
                  <a:lnTo>
                    <a:pt x="3533" y="409810"/>
                  </a:lnTo>
                  <a:lnTo>
                    <a:pt x="1413" y="426004"/>
                  </a:lnTo>
                  <a:lnTo>
                    <a:pt x="0" y="441760"/>
                  </a:lnTo>
                  <a:lnTo>
                    <a:pt x="50" y="457226"/>
                  </a:lnTo>
                  <a:lnTo>
                    <a:pt x="1076" y="472497"/>
                  </a:lnTo>
                  <a:lnTo>
                    <a:pt x="2751" y="487639"/>
                  </a:lnTo>
                  <a:lnTo>
                    <a:pt x="5854" y="500710"/>
                  </a:lnTo>
                  <a:lnTo>
                    <a:pt x="9906" y="512400"/>
                  </a:lnTo>
                  <a:lnTo>
                    <a:pt x="14592" y="523171"/>
                  </a:lnTo>
                  <a:lnTo>
                    <a:pt x="20692" y="533327"/>
                  </a:lnTo>
                  <a:lnTo>
                    <a:pt x="27736" y="543075"/>
                  </a:lnTo>
                  <a:lnTo>
                    <a:pt x="43500" y="560851"/>
                  </a:lnTo>
                  <a:lnTo>
                    <a:pt x="51871" y="568370"/>
                  </a:lnTo>
                  <a:lnTo>
                    <a:pt x="60428" y="575366"/>
                  </a:lnTo>
                  <a:lnTo>
                    <a:pt x="71094" y="580031"/>
                  </a:lnTo>
                  <a:lnTo>
                    <a:pt x="83164" y="583140"/>
                  </a:lnTo>
                  <a:lnTo>
                    <a:pt x="96173" y="585213"/>
                  </a:lnTo>
                  <a:lnTo>
                    <a:pt x="109806" y="585603"/>
                  </a:lnTo>
                  <a:lnTo>
                    <a:pt x="123856" y="584871"/>
                  </a:lnTo>
                  <a:lnTo>
                    <a:pt x="138184" y="583391"/>
                  </a:lnTo>
                  <a:lnTo>
                    <a:pt x="169978" y="579100"/>
                  </a:lnTo>
                  <a:lnTo>
                    <a:pt x="186791" y="576567"/>
                  </a:lnTo>
                  <a:lnTo>
                    <a:pt x="203953" y="572894"/>
                  </a:lnTo>
                  <a:lnTo>
                    <a:pt x="221347" y="568460"/>
                  </a:lnTo>
                  <a:lnTo>
                    <a:pt x="238897" y="563521"/>
                  </a:lnTo>
                  <a:lnTo>
                    <a:pt x="256550" y="556259"/>
                  </a:lnTo>
                  <a:lnTo>
                    <a:pt x="274271" y="547448"/>
                  </a:lnTo>
                  <a:lnTo>
                    <a:pt x="292038" y="537606"/>
                  </a:lnTo>
                  <a:lnTo>
                    <a:pt x="309836" y="527076"/>
                  </a:lnTo>
                  <a:lnTo>
                    <a:pt x="345487" y="504793"/>
                  </a:lnTo>
                  <a:lnTo>
                    <a:pt x="362336" y="493294"/>
                  </a:lnTo>
                  <a:lnTo>
                    <a:pt x="378530" y="481660"/>
                  </a:lnTo>
                  <a:lnTo>
                    <a:pt x="394286" y="469935"/>
                  </a:lnTo>
                  <a:lnTo>
                    <a:pt x="408759" y="457157"/>
                  </a:lnTo>
                  <a:lnTo>
                    <a:pt x="422377" y="443678"/>
                  </a:lnTo>
                  <a:lnTo>
                    <a:pt x="435425" y="429731"/>
                  </a:lnTo>
                  <a:lnTo>
                    <a:pt x="448092" y="414479"/>
                  </a:lnTo>
                  <a:lnTo>
                    <a:pt x="460505" y="398359"/>
                  </a:lnTo>
                  <a:lnTo>
                    <a:pt x="472749" y="381659"/>
                  </a:lnTo>
                  <a:lnTo>
                    <a:pt x="483888" y="365564"/>
                  </a:lnTo>
                  <a:lnTo>
                    <a:pt x="494291" y="349874"/>
                  </a:lnTo>
                  <a:lnTo>
                    <a:pt x="504203" y="334452"/>
                  </a:lnTo>
                  <a:lnTo>
                    <a:pt x="512795" y="318218"/>
                  </a:lnTo>
                  <a:lnTo>
                    <a:pt x="520508" y="301442"/>
                  </a:lnTo>
                  <a:lnTo>
                    <a:pt x="527634" y="284306"/>
                  </a:lnTo>
                  <a:lnTo>
                    <a:pt x="532384" y="266927"/>
                  </a:lnTo>
                  <a:lnTo>
                    <a:pt x="535551" y="249389"/>
                  </a:lnTo>
                  <a:lnTo>
                    <a:pt x="537663" y="231744"/>
                  </a:lnTo>
                  <a:lnTo>
                    <a:pt x="538078" y="215020"/>
                  </a:lnTo>
                  <a:lnTo>
                    <a:pt x="537363" y="198909"/>
                  </a:lnTo>
                  <a:lnTo>
                    <a:pt x="535894" y="183208"/>
                  </a:lnTo>
                  <a:lnTo>
                    <a:pt x="531938" y="167779"/>
                  </a:lnTo>
                  <a:lnTo>
                    <a:pt x="526324" y="152532"/>
                  </a:lnTo>
                  <a:lnTo>
                    <a:pt x="519605" y="137407"/>
                  </a:lnTo>
                  <a:lnTo>
                    <a:pt x="512149" y="123355"/>
                  </a:lnTo>
                  <a:lnTo>
                    <a:pt x="504202" y="110018"/>
                  </a:lnTo>
                  <a:lnTo>
                    <a:pt x="495927" y="97158"/>
                  </a:lnTo>
                  <a:lnTo>
                    <a:pt x="486442" y="84616"/>
                  </a:lnTo>
                  <a:lnTo>
                    <a:pt x="476150" y="72286"/>
                  </a:lnTo>
                  <a:lnTo>
                    <a:pt x="465319" y="60097"/>
                  </a:lnTo>
                  <a:lnTo>
                    <a:pt x="453139" y="49986"/>
                  </a:lnTo>
                  <a:lnTo>
                    <a:pt x="440056" y="41262"/>
                  </a:lnTo>
                  <a:lnTo>
                    <a:pt x="426374" y="33461"/>
                  </a:lnTo>
                  <a:lnTo>
                    <a:pt x="411301" y="26276"/>
                  </a:lnTo>
                  <a:lnTo>
                    <a:pt x="395297" y="19502"/>
                  </a:lnTo>
                  <a:lnTo>
                    <a:pt x="345433" y="0"/>
                  </a:lnTo>
                </a:path>
              </a:pathLst>
            </a:custGeom>
            <a:noFill/>
            <a:ln w="381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8" name="SMARTInkAnnotation10"/>
            <p:cNvSpPr/>
            <p:nvPr/>
          </p:nvSpPr>
          <p:spPr bwMode="auto">
            <a:xfrm>
              <a:off x="8640365" y="1460301"/>
              <a:ext cx="741165" cy="602650"/>
            </a:xfrm>
            <a:custGeom>
              <a:avLst/>
              <a:gdLst/>
              <a:ahLst/>
              <a:cxnLst/>
              <a:rect l="0" t="0" r="0" b="0"/>
              <a:pathLst>
                <a:path w="741165" h="602650">
                  <a:moveTo>
                    <a:pt x="8930" y="375047"/>
                  </a:moveTo>
                  <a:lnTo>
                    <a:pt x="8930" y="396296"/>
                  </a:lnTo>
                  <a:lnTo>
                    <a:pt x="2793" y="421137"/>
                  </a:lnTo>
                  <a:lnTo>
                    <a:pt x="1241" y="433896"/>
                  </a:lnTo>
                  <a:lnTo>
                    <a:pt x="551" y="448827"/>
                  </a:lnTo>
                  <a:lnTo>
                    <a:pt x="163" y="473968"/>
                  </a:lnTo>
                  <a:lnTo>
                    <a:pt x="0" y="594316"/>
                  </a:lnTo>
                  <a:lnTo>
                    <a:pt x="992" y="596633"/>
                  </a:lnTo>
                  <a:lnTo>
                    <a:pt x="4740" y="601852"/>
                  </a:lnTo>
                  <a:lnTo>
                    <a:pt x="7129" y="602649"/>
                  </a:lnTo>
                  <a:lnTo>
                    <a:pt x="9713" y="602188"/>
                  </a:lnTo>
                  <a:lnTo>
                    <a:pt x="12429" y="600888"/>
                  </a:lnTo>
                  <a:lnTo>
                    <a:pt x="32037" y="583552"/>
                  </a:lnTo>
                  <a:lnTo>
                    <a:pt x="72128" y="543946"/>
                  </a:lnTo>
                  <a:lnTo>
                    <a:pt x="81820" y="533287"/>
                  </a:lnTo>
                  <a:lnTo>
                    <a:pt x="92250" y="521220"/>
                  </a:lnTo>
                  <a:lnTo>
                    <a:pt x="103171" y="508214"/>
                  </a:lnTo>
                  <a:lnTo>
                    <a:pt x="115414" y="494583"/>
                  </a:lnTo>
                  <a:lnTo>
                    <a:pt x="142245" y="466208"/>
                  </a:lnTo>
                  <a:lnTo>
                    <a:pt x="189983" y="417602"/>
                  </a:lnTo>
                  <a:lnTo>
                    <a:pt x="209006" y="399448"/>
                  </a:lnTo>
                  <a:lnTo>
                    <a:pt x="251310" y="360757"/>
                  </a:lnTo>
                  <a:lnTo>
                    <a:pt x="319753" y="299927"/>
                  </a:lnTo>
                  <a:lnTo>
                    <a:pt x="369323" y="258647"/>
                  </a:lnTo>
                  <a:lnTo>
                    <a:pt x="395043" y="237916"/>
                  </a:lnTo>
                  <a:lnTo>
                    <a:pt x="422112" y="217150"/>
                  </a:lnTo>
                  <a:lnTo>
                    <a:pt x="478648" y="175555"/>
                  </a:lnTo>
                  <a:lnTo>
                    <a:pt x="566256" y="113091"/>
                  </a:lnTo>
                  <a:lnTo>
                    <a:pt x="598763" y="91269"/>
                  </a:lnTo>
                  <a:lnTo>
                    <a:pt x="741164" y="0"/>
                  </a:lnTo>
                </a:path>
              </a:pathLst>
            </a:custGeom>
            <a:noFill/>
            <a:ln w="381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to="" calcmode="lin" valueType="num">
                                      <p:cBhvr>
                                        <p:cTn id="7" dur="1" fill="hold"/>
                                        <p:tgtEl>
                                          <p:spTgt spid="7171"/>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to="" calcmode="lin" valueType="num">
                                      <p:cBhvr>
                                        <p:cTn id="12" dur="1" fill="hold"/>
                                        <p:tgtEl>
                                          <p:spTgt spid="14"/>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151"/>
                                        </p:tgtEl>
                                        <p:attrNameLst>
                                          <p:attrName>style.visibility</p:attrName>
                                        </p:attrNameLst>
                                      </p:cBhvr>
                                      <p:to>
                                        <p:strVal val="visible"/>
                                      </p:to>
                                    </p:set>
                                    <p:anim to="" calcmode="lin" valueType="num">
                                      <p:cBhvr>
                                        <p:cTn id="17" dur="1" fill="hold"/>
                                        <p:tgtEl>
                                          <p:spTgt spid="6151"/>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 to="" calcmode="lin" valueType="num">
                                      <p:cBhvr>
                                        <p:cTn id="22" dur="1" fill="hold"/>
                                        <p:tgtEl>
                                          <p:spTgt spid="16"/>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 to="" calcmode="lin" valueType="num">
                                      <p:cBhvr>
                                        <p:cTn id="27" dur="1" fill="hold"/>
                                        <p:tgtEl>
                                          <p:spTgt spid="20"/>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28"/>
                                        </p:tgtEl>
                                        <p:attrNameLst>
                                          <p:attrName>style.visibility</p:attrName>
                                        </p:attrNameLst>
                                      </p:cBhvr>
                                      <p:to>
                                        <p:strVal val="visible"/>
                                      </p:to>
                                    </p:set>
                                    <p:anim to="" calcmode="lin" valueType="num">
                                      <p:cBhvr>
                                        <p:cTn id="32" dur="1" fill="hold"/>
                                        <p:tgtEl>
                                          <p:spTgt spid="28"/>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39"/>
                                        </p:tgtEl>
                                        <p:attrNameLst>
                                          <p:attrName>style.visibility</p:attrName>
                                        </p:attrNameLst>
                                      </p:cBhvr>
                                      <p:to>
                                        <p:strVal val="visible"/>
                                      </p:to>
                                    </p:set>
                                    <p:anim to="" calcmode="lin" valueType="num">
                                      <p:cBhvr>
                                        <p:cTn id="37" dur="1" fill="hold"/>
                                        <p:tgtEl>
                                          <p:spTgt spid="3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6151" grpId="0" animBg="1"/>
      <p:bldP spid="14"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57200" y="152400"/>
            <a:ext cx="8153400" cy="641350"/>
          </a:xfrm>
          <a:prstGeom prst="rect">
            <a:avLst/>
          </a:prstGeom>
          <a:noFill/>
          <a:ln w="9525">
            <a:noFill/>
            <a:miter lim="800000"/>
            <a:headEnd/>
            <a:tailEnd/>
          </a:ln>
        </p:spPr>
        <p:txBody>
          <a:bodyPr>
            <a:spAutoFit/>
          </a:bodyPr>
          <a:lstStyle/>
          <a:p>
            <a:pPr algn="ctr">
              <a:spcBef>
                <a:spcPct val="50000"/>
              </a:spcBef>
            </a:pPr>
            <a:r>
              <a:rPr lang="en-US" sz="3600" b="1" u="sng" dirty="0" smtClean="0">
                <a:latin typeface="Century Gothic" pitchFamily="34" charset="0"/>
              </a:rPr>
              <a:t>Imperialism</a:t>
            </a:r>
            <a:endParaRPr lang="en-US" sz="3600" b="1" u="sng" dirty="0">
              <a:latin typeface="Century Gothic" pitchFamily="34" charset="0"/>
            </a:endParaRPr>
          </a:p>
        </p:txBody>
      </p:sp>
      <p:sp>
        <p:nvSpPr>
          <p:cNvPr id="7171" name="Text Box 4"/>
          <p:cNvSpPr txBox="1">
            <a:spLocks noChangeArrowheads="1"/>
          </p:cNvSpPr>
          <p:nvPr/>
        </p:nvSpPr>
        <p:spPr bwMode="auto">
          <a:xfrm>
            <a:off x="609600" y="914400"/>
            <a:ext cx="8077200" cy="1200329"/>
          </a:xfrm>
          <a:prstGeom prst="rect">
            <a:avLst/>
          </a:prstGeom>
          <a:noFill/>
          <a:ln w="9525">
            <a:noFill/>
            <a:miter lim="800000"/>
            <a:headEnd/>
            <a:tailEnd/>
          </a:ln>
        </p:spPr>
        <p:txBody>
          <a:bodyPr>
            <a:spAutoFit/>
          </a:bodyPr>
          <a:lstStyle/>
          <a:p>
            <a:pPr algn="ctr">
              <a:spcBef>
                <a:spcPct val="50000"/>
              </a:spcBef>
            </a:pPr>
            <a:r>
              <a:rPr lang="en-US" b="1" i="1" dirty="0">
                <a:latin typeface="Century Gothic" pitchFamily="34" charset="0"/>
              </a:rPr>
              <a:t>Lets look at a couple samples of how questions look on the OGT that will test your knowledge of </a:t>
            </a:r>
            <a:r>
              <a:rPr lang="en-US" b="1" i="0" dirty="0" smtClean="0">
                <a:latin typeface="Century Gothic" pitchFamily="34" charset="0"/>
              </a:rPr>
              <a:t>European and American imperialism</a:t>
            </a:r>
            <a:endParaRPr lang="en-US" b="1" i="0" dirty="0" smtClean="0">
              <a:latin typeface="Century Gothic" pitchFamily="34" charset="0"/>
            </a:endParaRPr>
          </a:p>
        </p:txBody>
      </p:sp>
      <p:sp>
        <p:nvSpPr>
          <p:cNvPr id="7172" name="Text Box 5"/>
          <p:cNvSpPr txBox="1">
            <a:spLocks noChangeArrowheads="1"/>
          </p:cNvSpPr>
          <p:nvPr/>
        </p:nvSpPr>
        <p:spPr bwMode="auto">
          <a:xfrm>
            <a:off x="304800" y="1676400"/>
            <a:ext cx="3886200" cy="366713"/>
          </a:xfrm>
          <a:prstGeom prst="rect">
            <a:avLst/>
          </a:prstGeom>
          <a:noFill/>
          <a:ln w="9525">
            <a:noFill/>
            <a:miter lim="800000"/>
            <a:headEnd/>
            <a:tailEnd/>
          </a:ln>
        </p:spPr>
        <p:txBody>
          <a:bodyPr>
            <a:spAutoFit/>
          </a:bodyPr>
          <a:lstStyle/>
          <a:p>
            <a:pPr>
              <a:spcBef>
                <a:spcPct val="50000"/>
              </a:spcBef>
            </a:pPr>
            <a:endParaRPr lang="en-US"/>
          </a:p>
        </p:txBody>
      </p:sp>
      <p:sp>
        <p:nvSpPr>
          <p:cNvPr id="6151" name="AutoShape 7"/>
          <p:cNvSpPr>
            <a:spLocks noChangeArrowheads="1"/>
          </p:cNvSpPr>
          <p:nvPr/>
        </p:nvSpPr>
        <p:spPr bwMode="auto">
          <a:xfrm>
            <a:off x="3962400" y="3581400"/>
            <a:ext cx="762000" cy="914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2" name="Rectangle 21"/>
          <p:cNvSpPr/>
          <p:nvPr/>
        </p:nvSpPr>
        <p:spPr>
          <a:xfrm>
            <a:off x="0" y="2362200"/>
            <a:ext cx="3810000" cy="3477875"/>
          </a:xfrm>
          <a:prstGeom prst="rect">
            <a:avLst/>
          </a:prstGeom>
        </p:spPr>
        <p:txBody>
          <a:bodyPr wrap="square">
            <a:spAutoFit/>
          </a:bodyPr>
          <a:lstStyle/>
          <a:p>
            <a:r>
              <a:rPr lang="en-US" sz="2000" i="0" dirty="0">
                <a:latin typeface="Century Gothic" pitchFamily="34" charset="0"/>
              </a:rPr>
              <a:t>During the late 19th and early </a:t>
            </a:r>
            <a:r>
              <a:rPr lang="en-US" sz="2000" i="0" dirty="0" smtClean="0">
                <a:latin typeface="Century Gothic" pitchFamily="34" charset="0"/>
              </a:rPr>
              <a:t>20</a:t>
            </a:r>
            <a:r>
              <a:rPr lang="en-US" sz="2000" i="0" baseline="30000" dirty="0" smtClean="0">
                <a:latin typeface="Century Gothic" pitchFamily="34" charset="0"/>
              </a:rPr>
              <a:t>th</a:t>
            </a:r>
            <a:r>
              <a:rPr lang="en-US" sz="2000" i="0" dirty="0" smtClean="0">
                <a:latin typeface="Century Gothic" pitchFamily="34" charset="0"/>
              </a:rPr>
              <a:t> centuries</a:t>
            </a:r>
            <a:r>
              <a:rPr lang="en-US" sz="2000" i="0" dirty="0">
                <a:latin typeface="Century Gothic" pitchFamily="34" charset="0"/>
              </a:rPr>
              <a:t>, U.S. foreign policy </a:t>
            </a:r>
            <a:r>
              <a:rPr lang="en-US" sz="2000" i="0" dirty="0" smtClean="0">
                <a:latin typeface="Century Gothic" pitchFamily="34" charset="0"/>
              </a:rPr>
              <a:t>was closely </a:t>
            </a:r>
            <a:r>
              <a:rPr lang="en-US" sz="2000" i="0" dirty="0">
                <a:latin typeface="Century Gothic" pitchFamily="34" charset="0"/>
              </a:rPr>
              <a:t>tied to domestic economic</a:t>
            </a:r>
          </a:p>
          <a:p>
            <a:r>
              <a:rPr lang="en-US" sz="2000" i="0" dirty="0">
                <a:latin typeface="Century Gothic" pitchFamily="34" charset="0"/>
              </a:rPr>
              <a:t>concerns. The annexation of</a:t>
            </a:r>
          </a:p>
          <a:p>
            <a:r>
              <a:rPr lang="en-US" sz="2000" i="0" dirty="0">
                <a:latin typeface="Century Gothic" pitchFamily="34" charset="0"/>
              </a:rPr>
              <a:t>Hawaii, the Open Door Policy </a:t>
            </a:r>
            <a:r>
              <a:rPr lang="en-US" sz="2000" i="0" dirty="0" smtClean="0">
                <a:latin typeface="Century Gothic" pitchFamily="34" charset="0"/>
              </a:rPr>
              <a:t>with China</a:t>
            </a:r>
            <a:r>
              <a:rPr lang="en-US" sz="2000" i="0" dirty="0">
                <a:latin typeface="Century Gothic" pitchFamily="34" charset="0"/>
              </a:rPr>
              <a:t>, and </a:t>
            </a:r>
            <a:r>
              <a:rPr lang="en-US" sz="2000" i="0" dirty="0" smtClean="0">
                <a:latin typeface="Century Gothic" pitchFamily="34" charset="0"/>
              </a:rPr>
              <a:t>the construction </a:t>
            </a:r>
            <a:r>
              <a:rPr lang="en-US" sz="2000" i="0" dirty="0">
                <a:latin typeface="Century Gothic" pitchFamily="34" charset="0"/>
              </a:rPr>
              <a:t>of the</a:t>
            </a:r>
          </a:p>
          <a:p>
            <a:r>
              <a:rPr lang="it-IT" sz="2000" i="0" dirty="0">
                <a:latin typeface="Century Gothic" pitchFamily="34" charset="0"/>
              </a:rPr>
              <a:t>Panama Canal in </a:t>
            </a:r>
            <a:r>
              <a:rPr lang="it-IT" sz="2000" i="0" dirty="0" smtClean="0">
                <a:latin typeface="Century Gothic" pitchFamily="34" charset="0"/>
              </a:rPr>
              <a:t>Latin America </a:t>
            </a:r>
            <a:r>
              <a:rPr lang="en-US" sz="2000" i="0" dirty="0" smtClean="0">
                <a:latin typeface="Century Gothic" pitchFamily="34" charset="0"/>
              </a:rPr>
              <a:t>were </a:t>
            </a:r>
            <a:r>
              <a:rPr lang="en-US" sz="2000" i="0" dirty="0">
                <a:latin typeface="Century Gothic" pitchFamily="34" charset="0"/>
              </a:rPr>
              <a:t>all motivated by an interest </a:t>
            </a:r>
            <a:r>
              <a:rPr lang="en-US" sz="2000" i="0" dirty="0" smtClean="0">
                <a:latin typeface="Century Gothic" pitchFamily="34" charset="0"/>
              </a:rPr>
              <a:t>in</a:t>
            </a:r>
            <a:endParaRPr lang="en-US" sz="2000" i="0" dirty="0">
              <a:latin typeface="Century Gothic" pitchFamily="34" charset="0"/>
            </a:endParaRPr>
          </a:p>
        </p:txBody>
      </p:sp>
      <p:sp>
        <p:nvSpPr>
          <p:cNvPr id="23" name="Rectangle 22"/>
          <p:cNvSpPr/>
          <p:nvPr/>
        </p:nvSpPr>
        <p:spPr>
          <a:xfrm>
            <a:off x="4953000" y="2667000"/>
            <a:ext cx="4572000" cy="3600986"/>
          </a:xfrm>
          <a:prstGeom prst="rect">
            <a:avLst/>
          </a:prstGeom>
        </p:spPr>
        <p:txBody>
          <a:bodyPr>
            <a:spAutoFit/>
          </a:bodyPr>
          <a:lstStyle/>
          <a:p>
            <a:r>
              <a:rPr lang="en-US" sz="2000" i="0" dirty="0" smtClean="0">
                <a:latin typeface="Century Gothic" pitchFamily="34" charset="0"/>
              </a:rPr>
              <a:t>A. breaking up monopolies and</a:t>
            </a:r>
          </a:p>
          <a:p>
            <a:r>
              <a:rPr lang="en-US" sz="2000" i="0" dirty="0" smtClean="0">
                <a:latin typeface="Century Gothic" pitchFamily="34" charset="0"/>
              </a:rPr>
              <a:t>     trusts.</a:t>
            </a:r>
          </a:p>
          <a:p>
            <a:endParaRPr lang="en-US" sz="2000" i="0" dirty="0" smtClean="0">
              <a:latin typeface="Century Gothic" pitchFamily="34" charset="0"/>
            </a:endParaRPr>
          </a:p>
          <a:p>
            <a:r>
              <a:rPr lang="en-US" sz="2000" i="0" dirty="0" smtClean="0">
                <a:latin typeface="Century Gothic" pitchFamily="34" charset="0"/>
              </a:rPr>
              <a:t>B. extending land grants for</a:t>
            </a:r>
          </a:p>
          <a:p>
            <a:r>
              <a:rPr lang="en-US" sz="2000" i="0" dirty="0" smtClean="0">
                <a:latin typeface="Century Gothic" pitchFamily="34" charset="0"/>
              </a:rPr>
              <a:t>    railroad construction.</a:t>
            </a:r>
          </a:p>
          <a:p>
            <a:endParaRPr lang="en-US" sz="2000" i="0" dirty="0" smtClean="0">
              <a:latin typeface="Century Gothic" pitchFamily="34" charset="0"/>
            </a:endParaRPr>
          </a:p>
          <a:p>
            <a:r>
              <a:rPr lang="en-US" sz="2000" i="0" dirty="0" smtClean="0">
                <a:latin typeface="Century Gothic" pitchFamily="34" charset="0"/>
              </a:rPr>
              <a:t>C. acquiring new markets and</a:t>
            </a:r>
          </a:p>
          <a:p>
            <a:r>
              <a:rPr lang="en-US" sz="2000" i="0" dirty="0" smtClean="0">
                <a:latin typeface="Century Gothic" pitchFamily="34" charset="0"/>
              </a:rPr>
              <a:t>     sources of raw materials.</a:t>
            </a:r>
          </a:p>
          <a:p>
            <a:endParaRPr lang="en-US" sz="2000" i="0" dirty="0" smtClean="0">
              <a:latin typeface="Century Gothic" pitchFamily="34" charset="0"/>
            </a:endParaRPr>
          </a:p>
          <a:p>
            <a:r>
              <a:rPr lang="en-US" sz="2000" i="0" dirty="0" smtClean="0">
                <a:latin typeface="Century Gothic" pitchFamily="34" charset="0"/>
              </a:rPr>
              <a:t>D. limiting the power</a:t>
            </a:r>
            <a:r>
              <a:rPr lang="en-US" sz="2000" dirty="0"/>
              <a:t> </a:t>
            </a:r>
            <a:r>
              <a:rPr lang="en-US" sz="2000" i="0" dirty="0">
                <a:latin typeface="Century Gothic" pitchFamily="34" charset="0"/>
              </a:rPr>
              <a:t>of labor</a:t>
            </a:r>
          </a:p>
          <a:p>
            <a:r>
              <a:rPr lang="en-US" sz="2000" i="0" dirty="0" smtClean="0">
                <a:latin typeface="Century Gothic" pitchFamily="34" charset="0"/>
              </a:rPr>
              <a:t>     unions </a:t>
            </a:r>
            <a:r>
              <a:rPr lang="en-US" sz="2000" i="0" dirty="0">
                <a:latin typeface="Century Gothic" pitchFamily="34" charset="0"/>
              </a:rPr>
              <a:t>to strike.</a:t>
            </a:r>
            <a:endParaRPr lang="en-US" sz="2000" i="0" dirty="0">
              <a:latin typeface="Century Gothic" pitchFamily="34" charset="0"/>
            </a:endParaRPr>
          </a:p>
        </p:txBody>
      </p:sp>
      <p:grpSp>
        <p:nvGrpSpPr>
          <p:cNvPr id="29" name="Group 28"/>
          <p:cNvGrpSpPr/>
          <p:nvPr/>
        </p:nvGrpSpPr>
        <p:grpSpPr>
          <a:xfrm>
            <a:off x="5181600" y="2895600"/>
            <a:ext cx="2564607" cy="235745"/>
            <a:chOff x="4258627" y="3007518"/>
            <a:chExt cx="2564607" cy="235745"/>
          </a:xfrm>
        </p:grpSpPr>
        <p:sp>
          <p:nvSpPr>
            <p:cNvPr id="26" name="SMARTInkAnnotation11"/>
            <p:cNvSpPr/>
            <p:nvPr/>
          </p:nvSpPr>
          <p:spPr bwMode="auto">
            <a:xfrm>
              <a:off x="4258627" y="3007518"/>
              <a:ext cx="2564607" cy="35720"/>
            </a:xfrm>
            <a:custGeom>
              <a:avLst/>
              <a:gdLst/>
              <a:ahLst/>
              <a:cxnLst/>
              <a:rect l="0" t="0" r="0" b="0"/>
              <a:pathLst>
                <a:path w="2564607" h="35720">
                  <a:moveTo>
                    <a:pt x="0" y="21432"/>
                  </a:moveTo>
                  <a:lnTo>
                    <a:pt x="0" y="15281"/>
                  </a:lnTo>
                  <a:lnTo>
                    <a:pt x="794" y="14950"/>
                  </a:lnTo>
                  <a:lnTo>
                    <a:pt x="3792" y="14582"/>
                  </a:lnTo>
                  <a:lnTo>
                    <a:pt x="5703" y="13690"/>
                  </a:lnTo>
                  <a:lnTo>
                    <a:pt x="7771" y="12302"/>
                  </a:lnTo>
                  <a:lnTo>
                    <a:pt x="9943" y="10583"/>
                  </a:lnTo>
                  <a:lnTo>
                    <a:pt x="12185" y="9436"/>
                  </a:lnTo>
                  <a:lnTo>
                    <a:pt x="14473" y="8672"/>
                  </a:lnTo>
                  <a:lnTo>
                    <a:pt x="21486" y="7597"/>
                  </a:lnTo>
                  <a:lnTo>
                    <a:pt x="94291" y="7145"/>
                  </a:lnTo>
                  <a:lnTo>
                    <a:pt x="256235" y="7144"/>
                  </a:lnTo>
                  <a:lnTo>
                    <a:pt x="267661" y="7938"/>
                  </a:lnTo>
                  <a:lnTo>
                    <a:pt x="279246" y="9261"/>
                  </a:lnTo>
                  <a:lnTo>
                    <a:pt x="290939" y="10937"/>
                  </a:lnTo>
                  <a:lnTo>
                    <a:pt x="302703" y="12054"/>
                  </a:lnTo>
                  <a:lnTo>
                    <a:pt x="314515" y="12798"/>
                  </a:lnTo>
                  <a:lnTo>
                    <a:pt x="350100" y="11730"/>
                  </a:lnTo>
                  <a:lnTo>
                    <a:pt x="361988" y="10201"/>
                  </a:lnTo>
                  <a:lnTo>
                    <a:pt x="374675" y="9182"/>
                  </a:lnTo>
                  <a:lnTo>
                    <a:pt x="387895" y="8503"/>
                  </a:lnTo>
                  <a:lnTo>
                    <a:pt x="439541" y="7412"/>
                  </a:lnTo>
                  <a:lnTo>
                    <a:pt x="927424" y="7144"/>
                  </a:lnTo>
                  <a:lnTo>
                    <a:pt x="946101" y="6350"/>
                  </a:lnTo>
                  <a:lnTo>
                    <a:pt x="964904" y="5027"/>
                  </a:lnTo>
                  <a:lnTo>
                    <a:pt x="983787" y="3352"/>
                  </a:lnTo>
                  <a:lnTo>
                    <a:pt x="1002727" y="2235"/>
                  </a:lnTo>
                  <a:lnTo>
                    <a:pt x="1040704" y="993"/>
                  </a:lnTo>
                  <a:lnTo>
                    <a:pt x="1135869" y="131"/>
                  </a:lnTo>
                  <a:lnTo>
                    <a:pt x="1829819" y="0"/>
                  </a:lnTo>
                  <a:lnTo>
                    <a:pt x="1850910" y="794"/>
                  </a:lnTo>
                  <a:lnTo>
                    <a:pt x="1872116" y="2117"/>
                  </a:lnTo>
                  <a:lnTo>
                    <a:pt x="1893396" y="3793"/>
                  </a:lnTo>
                  <a:lnTo>
                    <a:pt x="1914727" y="4910"/>
                  </a:lnTo>
                  <a:lnTo>
                    <a:pt x="1957477" y="6151"/>
                  </a:lnTo>
                  <a:lnTo>
                    <a:pt x="2017916" y="6850"/>
                  </a:lnTo>
                  <a:lnTo>
                    <a:pt x="2038221" y="7742"/>
                  </a:lnTo>
                  <a:lnTo>
                    <a:pt x="2058902" y="9130"/>
                  </a:lnTo>
                  <a:lnTo>
                    <a:pt x="2079832" y="10849"/>
                  </a:lnTo>
                  <a:lnTo>
                    <a:pt x="2100930" y="11995"/>
                  </a:lnTo>
                  <a:lnTo>
                    <a:pt x="2143422" y="13269"/>
                  </a:lnTo>
                  <a:lnTo>
                    <a:pt x="2203714" y="13986"/>
                  </a:lnTo>
                  <a:lnTo>
                    <a:pt x="2223999" y="14880"/>
                  </a:lnTo>
                  <a:lnTo>
                    <a:pt x="2244666" y="16270"/>
                  </a:lnTo>
                  <a:lnTo>
                    <a:pt x="2265588" y="17991"/>
                  </a:lnTo>
                  <a:lnTo>
                    <a:pt x="2285092" y="19138"/>
                  </a:lnTo>
                  <a:lnTo>
                    <a:pt x="2321580" y="20412"/>
                  </a:lnTo>
                  <a:lnTo>
                    <a:pt x="2339882" y="21545"/>
                  </a:lnTo>
                  <a:lnTo>
                    <a:pt x="2377152" y="24922"/>
                  </a:lnTo>
                  <a:lnTo>
                    <a:pt x="2395187" y="26140"/>
                  </a:lnTo>
                  <a:lnTo>
                    <a:pt x="2412766" y="26952"/>
                  </a:lnTo>
                  <a:lnTo>
                    <a:pt x="2446321" y="27854"/>
                  </a:lnTo>
                  <a:lnTo>
                    <a:pt x="2477110" y="28255"/>
                  </a:lnTo>
                  <a:lnTo>
                    <a:pt x="2491195" y="29155"/>
                  </a:lnTo>
                  <a:lnTo>
                    <a:pt x="2504553" y="30549"/>
                  </a:lnTo>
                  <a:lnTo>
                    <a:pt x="2517427" y="32273"/>
                  </a:lnTo>
                  <a:lnTo>
                    <a:pt x="2528391" y="33421"/>
                  </a:lnTo>
                  <a:lnTo>
                    <a:pt x="2538082" y="34187"/>
                  </a:lnTo>
                  <a:lnTo>
                    <a:pt x="2564606" y="35719"/>
                  </a:lnTo>
                </a:path>
              </a:pathLst>
            </a:cu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8" name="SMARTInkAnnotation12"/>
            <p:cNvSpPr/>
            <p:nvPr/>
          </p:nvSpPr>
          <p:spPr bwMode="auto">
            <a:xfrm>
              <a:off x="4444365" y="3228975"/>
              <a:ext cx="464344" cy="14288"/>
            </a:xfrm>
            <a:custGeom>
              <a:avLst/>
              <a:gdLst/>
              <a:ahLst/>
              <a:cxnLst/>
              <a:rect l="0" t="0" r="0" b="0"/>
              <a:pathLst>
                <a:path w="464344" h="14288">
                  <a:moveTo>
                    <a:pt x="0" y="14287"/>
                  </a:moveTo>
                  <a:lnTo>
                    <a:pt x="34546" y="14287"/>
                  </a:lnTo>
                  <a:lnTo>
                    <a:pt x="40493" y="13493"/>
                  </a:lnTo>
                  <a:lnTo>
                    <a:pt x="47632" y="12170"/>
                  </a:lnTo>
                  <a:lnTo>
                    <a:pt x="55568" y="10495"/>
                  </a:lnTo>
                  <a:lnTo>
                    <a:pt x="64032" y="9378"/>
                  </a:lnTo>
                  <a:lnTo>
                    <a:pt x="72851" y="8633"/>
                  </a:lnTo>
                  <a:lnTo>
                    <a:pt x="81905" y="8136"/>
                  </a:lnTo>
                  <a:lnTo>
                    <a:pt x="102548" y="7585"/>
                  </a:lnTo>
                  <a:lnTo>
                    <a:pt x="183504" y="7169"/>
                  </a:lnTo>
                  <a:lnTo>
                    <a:pt x="196155" y="6367"/>
                  </a:lnTo>
                  <a:lnTo>
                    <a:pt x="209350" y="5038"/>
                  </a:lnTo>
                  <a:lnTo>
                    <a:pt x="222910" y="3359"/>
                  </a:lnTo>
                  <a:lnTo>
                    <a:pt x="236714" y="2239"/>
                  </a:lnTo>
                  <a:lnTo>
                    <a:pt x="250677" y="1492"/>
                  </a:lnTo>
                  <a:lnTo>
                    <a:pt x="278893" y="663"/>
                  </a:lnTo>
                  <a:lnTo>
                    <a:pt x="364356" y="58"/>
                  </a:lnTo>
                  <a:lnTo>
                    <a:pt x="464343" y="0"/>
                  </a:lnTo>
                </a:path>
              </a:pathLst>
            </a:cu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grpSp>
      <p:grpSp>
        <p:nvGrpSpPr>
          <p:cNvPr id="37" name="Group 36"/>
          <p:cNvGrpSpPr/>
          <p:nvPr/>
        </p:nvGrpSpPr>
        <p:grpSpPr>
          <a:xfrm>
            <a:off x="5105400" y="3733800"/>
            <a:ext cx="3321845" cy="401837"/>
            <a:chOff x="5167669" y="4418409"/>
            <a:chExt cx="3321845" cy="401837"/>
          </a:xfrm>
        </p:grpSpPr>
        <p:sp>
          <p:nvSpPr>
            <p:cNvPr id="34" name="SMARTInkAnnotation13"/>
            <p:cNvSpPr/>
            <p:nvPr/>
          </p:nvSpPr>
          <p:spPr bwMode="auto">
            <a:xfrm>
              <a:off x="5167669" y="4418409"/>
              <a:ext cx="3321845" cy="71438"/>
            </a:xfrm>
            <a:custGeom>
              <a:avLst/>
              <a:gdLst/>
              <a:ahLst/>
              <a:cxnLst/>
              <a:rect l="0" t="0" r="0" b="0"/>
              <a:pathLst>
                <a:path w="3321845" h="71438">
                  <a:moveTo>
                    <a:pt x="0" y="53578"/>
                  </a:moveTo>
                  <a:lnTo>
                    <a:pt x="4740" y="53578"/>
                  </a:lnTo>
                  <a:lnTo>
                    <a:pt x="7129" y="52586"/>
                  </a:lnTo>
                  <a:lnTo>
                    <a:pt x="9714" y="50932"/>
                  </a:lnTo>
                  <a:lnTo>
                    <a:pt x="12429" y="48838"/>
                  </a:lnTo>
                  <a:lnTo>
                    <a:pt x="15232" y="47441"/>
                  </a:lnTo>
                  <a:lnTo>
                    <a:pt x="20991" y="45890"/>
                  </a:lnTo>
                  <a:lnTo>
                    <a:pt x="102277" y="43658"/>
                  </a:lnTo>
                  <a:lnTo>
                    <a:pt x="109857" y="42004"/>
                  </a:lnTo>
                  <a:lnTo>
                    <a:pt x="117887" y="39909"/>
                  </a:lnTo>
                  <a:lnTo>
                    <a:pt x="126216" y="38512"/>
                  </a:lnTo>
                  <a:lnTo>
                    <a:pt x="152161" y="36546"/>
                  </a:lnTo>
                  <a:lnTo>
                    <a:pt x="248176" y="35733"/>
                  </a:lnTo>
                  <a:lnTo>
                    <a:pt x="268058" y="34733"/>
                  </a:lnTo>
                  <a:lnTo>
                    <a:pt x="278916" y="33077"/>
                  </a:lnTo>
                  <a:lnTo>
                    <a:pt x="290124" y="30981"/>
                  </a:lnTo>
                  <a:lnTo>
                    <a:pt x="302557" y="29584"/>
                  </a:lnTo>
                  <a:lnTo>
                    <a:pt x="342765" y="27617"/>
                  </a:lnTo>
                  <a:lnTo>
                    <a:pt x="438192" y="26837"/>
                  </a:lnTo>
                  <a:lnTo>
                    <a:pt x="594082" y="26790"/>
                  </a:lnTo>
                  <a:lnTo>
                    <a:pt x="610368" y="25798"/>
                  </a:lnTo>
                  <a:lnTo>
                    <a:pt x="627178" y="24144"/>
                  </a:lnTo>
                  <a:lnTo>
                    <a:pt x="644337" y="22049"/>
                  </a:lnTo>
                  <a:lnTo>
                    <a:pt x="661730" y="20652"/>
                  </a:lnTo>
                  <a:lnTo>
                    <a:pt x="714652" y="18687"/>
                  </a:lnTo>
                  <a:lnTo>
                    <a:pt x="827692" y="17932"/>
                  </a:lnTo>
                  <a:lnTo>
                    <a:pt x="1043133" y="17860"/>
                  </a:lnTo>
                  <a:lnTo>
                    <a:pt x="1062531" y="16868"/>
                  </a:lnTo>
                  <a:lnTo>
                    <a:pt x="1082409" y="15214"/>
                  </a:lnTo>
                  <a:lnTo>
                    <a:pt x="1102607" y="13119"/>
                  </a:lnTo>
                  <a:lnTo>
                    <a:pt x="1123016" y="11722"/>
                  </a:lnTo>
                  <a:lnTo>
                    <a:pt x="1184925" y="9757"/>
                  </a:lnTo>
                  <a:lnTo>
                    <a:pt x="1547445" y="8931"/>
                  </a:lnTo>
                  <a:lnTo>
                    <a:pt x="1568404" y="7938"/>
                  </a:lnTo>
                  <a:lnTo>
                    <a:pt x="1589321" y="6284"/>
                  </a:lnTo>
                  <a:lnTo>
                    <a:pt x="1610212" y="4190"/>
                  </a:lnTo>
                  <a:lnTo>
                    <a:pt x="1631084" y="2793"/>
                  </a:lnTo>
                  <a:lnTo>
                    <a:pt x="1694636" y="827"/>
                  </a:lnTo>
                  <a:lnTo>
                    <a:pt x="2586266" y="0"/>
                  </a:lnTo>
                  <a:lnTo>
                    <a:pt x="2611194" y="992"/>
                  </a:lnTo>
                  <a:lnTo>
                    <a:pt x="2636742" y="2646"/>
                  </a:lnTo>
                  <a:lnTo>
                    <a:pt x="2662703" y="4741"/>
                  </a:lnTo>
                  <a:lnTo>
                    <a:pt x="2686956" y="6137"/>
                  </a:lnTo>
                  <a:lnTo>
                    <a:pt x="2732424" y="7688"/>
                  </a:lnTo>
                  <a:lnTo>
                    <a:pt x="2755265" y="9094"/>
                  </a:lnTo>
                  <a:lnTo>
                    <a:pt x="2801810" y="13303"/>
                  </a:lnTo>
                  <a:lnTo>
                    <a:pt x="2825334" y="14821"/>
                  </a:lnTo>
                  <a:lnTo>
                    <a:pt x="2872640" y="16509"/>
                  </a:lnTo>
                  <a:lnTo>
                    <a:pt x="2895374" y="17951"/>
                  </a:lnTo>
                  <a:lnTo>
                    <a:pt x="2917477" y="19905"/>
                  </a:lnTo>
                  <a:lnTo>
                    <a:pt x="2960555" y="24722"/>
                  </a:lnTo>
                  <a:lnTo>
                    <a:pt x="3002851" y="30170"/>
                  </a:lnTo>
                  <a:lnTo>
                    <a:pt x="3023855" y="32019"/>
                  </a:lnTo>
                  <a:lnTo>
                    <a:pt x="3065712" y="34075"/>
                  </a:lnTo>
                  <a:lnTo>
                    <a:pt x="3086597" y="35615"/>
                  </a:lnTo>
                  <a:lnTo>
                    <a:pt x="3107466" y="37634"/>
                  </a:lnTo>
                  <a:lnTo>
                    <a:pt x="3128324" y="39972"/>
                  </a:lnTo>
                  <a:lnTo>
                    <a:pt x="3167374" y="45216"/>
                  </a:lnTo>
                  <a:lnTo>
                    <a:pt x="3186122" y="48003"/>
                  </a:lnTo>
                  <a:lnTo>
                    <a:pt x="3220181" y="53747"/>
                  </a:lnTo>
                  <a:lnTo>
                    <a:pt x="3236211" y="56667"/>
                  </a:lnTo>
                  <a:lnTo>
                    <a:pt x="3264602" y="62558"/>
                  </a:lnTo>
                  <a:lnTo>
                    <a:pt x="3277730" y="65518"/>
                  </a:lnTo>
                  <a:lnTo>
                    <a:pt x="3288466" y="67491"/>
                  </a:lnTo>
                  <a:lnTo>
                    <a:pt x="3297608" y="68807"/>
                  </a:lnTo>
                  <a:lnTo>
                    <a:pt x="3321844" y="71437"/>
                  </a:lnTo>
                </a:path>
              </a:pathLst>
            </a:cu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6" name="SMARTInkAnnotation14"/>
            <p:cNvSpPr/>
            <p:nvPr/>
          </p:nvSpPr>
          <p:spPr bwMode="auto">
            <a:xfrm>
              <a:off x="5373052" y="4757737"/>
              <a:ext cx="2402087" cy="62509"/>
            </a:xfrm>
            <a:custGeom>
              <a:avLst/>
              <a:gdLst/>
              <a:ahLst/>
              <a:cxnLst/>
              <a:rect l="0" t="0" r="0" b="0"/>
              <a:pathLst>
                <a:path w="2402087" h="62509">
                  <a:moveTo>
                    <a:pt x="0" y="62508"/>
                  </a:moveTo>
                  <a:lnTo>
                    <a:pt x="7689" y="54820"/>
                  </a:lnTo>
                  <a:lnTo>
                    <a:pt x="11025" y="54130"/>
                  </a:lnTo>
                  <a:lnTo>
                    <a:pt x="21250" y="53687"/>
                  </a:lnTo>
                  <a:lnTo>
                    <a:pt x="25080" y="52658"/>
                  </a:lnTo>
                  <a:lnTo>
                    <a:pt x="29619" y="50981"/>
                  </a:lnTo>
                  <a:lnTo>
                    <a:pt x="34629" y="48870"/>
                  </a:lnTo>
                  <a:lnTo>
                    <a:pt x="39953" y="47463"/>
                  </a:lnTo>
                  <a:lnTo>
                    <a:pt x="51161" y="45899"/>
                  </a:lnTo>
                  <a:lnTo>
                    <a:pt x="56927" y="44490"/>
                  </a:lnTo>
                  <a:lnTo>
                    <a:pt x="62756" y="42558"/>
                  </a:lnTo>
                  <a:lnTo>
                    <a:pt x="68627" y="40279"/>
                  </a:lnTo>
                  <a:lnTo>
                    <a:pt x="75516" y="38758"/>
                  </a:lnTo>
                  <a:lnTo>
                    <a:pt x="91110" y="37070"/>
                  </a:lnTo>
                  <a:lnTo>
                    <a:pt x="98443" y="35627"/>
                  </a:lnTo>
                  <a:lnTo>
                    <a:pt x="105317" y="33674"/>
                  </a:lnTo>
                  <a:lnTo>
                    <a:pt x="111882" y="31379"/>
                  </a:lnTo>
                  <a:lnTo>
                    <a:pt x="119237" y="29849"/>
                  </a:lnTo>
                  <a:lnTo>
                    <a:pt x="135346" y="28149"/>
                  </a:lnTo>
                  <a:lnTo>
                    <a:pt x="165890" y="27192"/>
                  </a:lnTo>
                  <a:lnTo>
                    <a:pt x="177070" y="26065"/>
                  </a:lnTo>
                  <a:lnTo>
                    <a:pt x="188492" y="24322"/>
                  </a:lnTo>
                  <a:lnTo>
                    <a:pt x="200076" y="22168"/>
                  </a:lnTo>
                  <a:lnTo>
                    <a:pt x="211766" y="20732"/>
                  </a:lnTo>
                  <a:lnTo>
                    <a:pt x="235340" y="19136"/>
                  </a:lnTo>
                  <a:lnTo>
                    <a:pt x="301773" y="18028"/>
                  </a:lnTo>
                  <a:lnTo>
                    <a:pt x="376165" y="16889"/>
                  </a:lnTo>
                  <a:lnTo>
                    <a:pt x="391667" y="15229"/>
                  </a:lnTo>
                  <a:lnTo>
                    <a:pt x="406963" y="13129"/>
                  </a:lnTo>
                  <a:lnTo>
                    <a:pt x="423113" y="11729"/>
                  </a:lnTo>
                  <a:lnTo>
                    <a:pt x="456933" y="10174"/>
                  </a:lnTo>
                  <a:lnTo>
                    <a:pt x="527151" y="9176"/>
                  </a:lnTo>
                  <a:lnTo>
                    <a:pt x="620928" y="8962"/>
                  </a:lnTo>
                  <a:lnTo>
                    <a:pt x="641164" y="7959"/>
                  </a:lnTo>
                  <a:lnTo>
                    <a:pt x="661599" y="6298"/>
                  </a:lnTo>
                  <a:lnTo>
                    <a:pt x="682167" y="4199"/>
                  </a:lnTo>
                  <a:lnTo>
                    <a:pt x="702825" y="2799"/>
                  </a:lnTo>
                  <a:lnTo>
                    <a:pt x="744299" y="1244"/>
                  </a:lnTo>
                  <a:lnTo>
                    <a:pt x="834645" y="246"/>
                  </a:lnTo>
                  <a:lnTo>
                    <a:pt x="1410937" y="0"/>
                  </a:lnTo>
                  <a:lnTo>
                    <a:pt x="1437711" y="992"/>
                  </a:lnTo>
                  <a:lnTo>
                    <a:pt x="1464489" y="2646"/>
                  </a:lnTo>
                  <a:lnTo>
                    <a:pt x="1491271" y="4740"/>
                  </a:lnTo>
                  <a:lnTo>
                    <a:pt x="1518056" y="6137"/>
                  </a:lnTo>
                  <a:lnTo>
                    <a:pt x="1571629" y="7688"/>
                  </a:lnTo>
                  <a:lnTo>
                    <a:pt x="1759149" y="8857"/>
                  </a:lnTo>
                  <a:lnTo>
                    <a:pt x="1812727" y="8897"/>
                  </a:lnTo>
                  <a:lnTo>
                    <a:pt x="1838524" y="9901"/>
                  </a:lnTo>
                  <a:lnTo>
                    <a:pt x="1863659" y="11561"/>
                  </a:lnTo>
                  <a:lnTo>
                    <a:pt x="1888354" y="13661"/>
                  </a:lnTo>
                  <a:lnTo>
                    <a:pt x="1913746" y="15060"/>
                  </a:lnTo>
                  <a:lnTo>
                    <a:pt x="1965772" y="16615"/>
                  </a:lnTo>
                  <a:lnTo>
                    <a:pt x="2081858" y="17696"/>
                  </a:lnTo>
                  <a:lnTo>
                    <a:pt x="2313394" y="17859"/>
                  </a:lnTo>
                  <a:lnTo>
                    <a:pt x="2326091" y="16866"/>
                  </a:lnTo>
                  <a:lnTo>
                    <a:pt x="2338524" y="15213"/>
                  </a:lnTo>
                  <a:lnTo>
                    <a:pt x="2350781" y="13119"/>
                  </a:lnTo>
                  <a:lnTo>
                    <a:pt x="2361930" y="11723"/>
                  </a:lnTo>
                  <a:lnTo>
                    <a:pt x="2382255" y="10171"/>
                  </a:lnTo>
                  <a:lnTo>
                    <a:pt x="2402086" y="8930"/>
                  </a:lnTo>
                </a:path>
              </a:pathLst>
            </a:cu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grpSp>
      <p:grpSp>
        <p:nvGrpSpPr>
          <p:cNvPr id="44" name="Group 43"/>
          <p:cNvGrpSpPr/>
          <p:nvPr/>
        </p:nvGrpSpPr>
        <p:grpSpPr>
          <a:xfrm>
            <a:off x="4681658" y="4348757"/>
            <a:ext cx="4381975" cy="1571626"/>
            <a:chOff x="4681658" y="4348757"/>
            <a:chExt cx="4381975" cy="1571626"/>
          </a:xfrm>
        </p:grpSpPr>
        <p:sp>
          <p:nvSpPr>
            <p:cNvPr id="40" name="SMARTInkAnnotation15"/>
            <p:cNvSpPr/>
            <p:nvPr/>
          </p:nvSpPr>
          <p:spPr bwMode="auto">
            <a:xfrm>
              <a:off x="5027414" y="5598914"/>
              <a:ext cx="3464719" cy="120795"/>
            </a:xfrm>
            <a:custGeom>
              <a:avLst/>
              <a:gdLst/>
              <a:ahLst/>
              <a:cxnLst/>
              <a:rect l="0" t="0" r="0" b="0"/>
              <a:pathLst>
                <a:path w="3464719" h="120795">
                  <a:moveTo>
                    <a:pt x="0" y="107156"/>
                  </a:moveTo>
                  <a:lnTo>
                    <a:pt x="4740" y="107156"/>
                  </a:lnTo>
                  <a:lnTo>
                    <a:pt x="6136" y="108148"/>
                  </a:lnTo>
                  <a:lnTo>
                    <a:pt x="7068" y="109802"/>
                  </a:lnTo>
                  <a:lnTo>
                    <a:pt x="7689" y="111896"/>
                  </a:lnTo>
                  <a:lnTo>
                    <a:pt x="9094" y="113293"/>
                  </a:lnTo>
                  <a:lnTo>
                    <a:pt x="11024" y="114224"/>
                  </a:lnTo>
                  <a:lnTo>
                    <a:pt x="13302" y="114845"/>
                  </a:lnTo>
                  <a:lnTo>
                    <a:pt x="49047" y="117005"/>
                  </a:lnTo>
                  <a:lnTo>
                    <a:pt x="56510" y="118683"/>
                  </a:lnTo>
                  <a:lnTo>
                    <a:pt x="64463" y="120794"/>
                  </a:lnTo>
                  <a:lnTo>
                    <a:pt x="81236" y="120493"/>
                  </a:lnTo>
                  <a:lnTo>
                    <a:pt x="116257" y="116957"/>
                  </a:lnTo>
                  <a:lnTo>
                    <a:pt x="215334" y="113474"/>
                  </a:lnTo>
                  <a:lnTo>
                    <a:pt x="244532" y="109964"/>
                  </a:lnTo>
                  <a:lnTo>
                    <a:pt x="289853" y="106996"/>
                  </a:lnTo>
                  <a:lnTo>
                    <a:pt x="306345" y="105065"/>
                  </a:lnTo>
                  <a:lnTo>
                    <a:pt x="323292" y="102786"/>
                  </a:lnTo>
                  <a:lnTo>
                    <a:pt x="399403" y="99127"/>
                  </a:lnTo>
                  <a:lnTo>
                    <a:pt x="475439" y="95758"/>
                  </a:lnTo>
                  <a:lnTo>
                    <a:pt x="515908" y="92168"/>
                  </a:lnTo>
                  <a:lnTo>
                    <a:pt x="641037" y="88557"/>
                  </a:lnTo>
                  <a:lnTo>
                    <a:pt x="663498" y="86819"/>
                  </a:lnTo>
                  <a:lnTo>
                    <a:pt x="709623" y="83234"/>
                  </a:lnTo>
                  <a:lnTo>
                    <a:pt x="803909" y="80933"/>
                  </a:lnTo>
                  <a:lnTo>
                    <a:pt x="877825" y="77889"/>
                  </a:lnTo>
                  <a:lnTo>
                    <a:pt x="929895" y="74304"/>
                  </a:lnTo>
                  <a:lnTo>
                    <a:pt x="1009412" y="71294"/>
                  </a:lnTo>
                  <a:lnTo>
                    <a:pt x="1062792" y="67074"/>
                  </a:lnTo>
                  <a:lnTo>
                    <a:pt x="1147787" y="59120"/>
                  </a:lnTo>
                  <a:lnTo>
                    <a:pt x="1203667" y="56041"/>
                  </a:lnTo>
                  <a:lnTo>
                    <a:pt x="1259260" y="53680"/>
                  </a:lnTo>
                  <a:lnTo>
                    <a:pt x="1317040" y="49324"/>
                  </a:lnTo>
                  <a:lnTo>
                    <a:pt x="1494357" y="32630"/>
                  </a:lnTo>
                  <a:lnTo>
                    <a:pt x="1556466" y="29385"/>
                  </a:lnTo>
                  <a:lnTo>
                    <a:pt x="1619457" y="26951"/>
                  </a:lnTo>
                  <a:lnTo>
                    <a:pt x="1680527" y="22562"/>
                  </a:lnTo>
                  <a:lnTo>
                    <a:pt x="1833069" y="15833"/>
                  </a:lnTo>
                  <a:lnTo>
                    <a:pt x="1864983" y="13531"/>
                  </a:lnTo>
                  <a:lnTo>
                    <a:pt x="1987495" y="8847"/>
                  </a:lnTo>
                  <a:lnTo>
                    <a:pt x="2047497" y="4593"/>
                  </a:lnTo>
                  <a:lnTo>
                    <a:pt x="2141800" y="1361"/>
                  </a:lnTo>
                  <a:lnTo>
                    <a:pt x="2443683" y="23"/>
                  </a:lnTo>
                  <a:lnTo>
                    <a:pt x="2825924" y="0"/>
                  </a:lnTo>
                  <a:lnTo>
                    <a:pt x="2874554" y="2645"/>
                  </a:lnTo>
                  <a:lnTo>
                    <a:pt x="2922627" y="6136"/>
                  </a:lnTo>
                  <a:lnTo>
                    <a:pt x="2994315" y="9094"/>
                  </a:lnTo>
                  <a:lnTo>
                    <a:pt x="3018163" y="11024"/>
                  </a:lnTo>
                  <a:lnTo>
                    <a:pt x="3065827" y="15814"/>
                  </a:lnTo>
                  <a:lnTo>
                    <a:pt x="3136296" y="24088"/>
                  </a:lnTo>
                  <a:lnTo>
                    <a:pt x="3243929" y="38731"/>
                  </a:lnTo>
                  <a:lnTo>
                    <a:pt x="3264939" y="42688"/>
                  </a:lnTo>
                  <a:lnTo>
                    <a:pt x="3285892" y="47310"/>
                  </a:lnTo>
                  <a:lnTo>
                    <a:pt x="3306806" y="52376"/>
                  </a:lnTo>
                  <a:lnTo>
                    <a:pt x="3326701" y="56746"/>
                  </a:lnTo>
                  <a:lnTo>
                    <a:pt x="3396114" y="70887"/>
                  </a:lnTo>
                  <a:lnTo>
                    <a:pt x="3410052" y="74047"/>
                  </a:lnTo>
                  <a:lnTo>
                    <a:pt x="3433478" y="77558"/>
                  </a:lnTo>
                  <a:lnTo>
                    <a:pt x="3464718" y="80367"/>
                  </a:lnTo>
                </a:path>
              </a:pathLst>
            </a:custGeom>
            <a:noFill/>
            <a:ln w="38100" cap="flat" cmpd="sng" algn="ctr">
              <a:solidFill>
                <a:srgbClr val="009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1" name="SMARTInkAnnotation16"/>
            <p:cNvSpPr/>
            <p:nvPr/>
          </p:nvSpPr>
          <p:spPr bwMode="auto">
            <a:xfrm>
              <a:off x="5223867" y="5857875"/>
              <a:ext cx="2000251" cy="62508"/>
            </a:xfrm>
            <a:custGeom>
              <a:avLst/>
              <a:gdLst/>
              <a:ahLst/>
              <a:cxnLst/>
              <a:rect l="0" t="0" r="0" b="0"/>
              <a:pathLst>
                <a:path w="2000251" h="62508">
                  <a:moveTo>
                    <a:pt x="0" y="44648"/>
                  </a:moveTo>
                  <a:lnTo>
                    <a:pt x="14221" y="39908"/>
                  </a:lnTo>
                  <a:lnTo>
                    <a:pt x="19403" y="38511"/>
                  </a:lnTo>
                  <a:lnTo>
                    <a:pt x="27806" y="36959"/>
                  </a:lnTo>
                  <a:lnTo>
                    <a:pt x="33420" y="35554"/>
                  </a:lnTo>
                  <a:lnTo>
                    <a:pt x="40139" y="33624"/>
                  </a:lnTo>
                  <a:lnTo>
                    <a:pt x="47595" y="31346"/>
                  </a:lnTo>
                  <a:lnTo>
                    <a:pt x="55543" y="29827"/>
                  </a:lnTo>
                  <a:lnTo>
                    <a:pt x="72310" y="28139"/>
                  </a:lnTo>
                  <a:lnTo>
                    <a:pt x="81942" y="26697"/>
                  </a:lnTo>
                  <a:lnTo>
                    <a:pt x="92331" y="24743"/>
                  </a:lnTo>
                  <a:lnTo>
                    <a:pt x="103226" y="22448"/>
                  </a:lnTo>
                  <a:lnTo>
                    <a:pt x="114458" y="20918"/>
                  </a:lnTo>
                  <a:lnTo>
                    <a:pt x="137521" y="19219"/>
                  </a:lnTo>
                  <a:lnTo>
                    <a:pt x="196532" y="18038"/>
                  </a:lnTo>
                  <a:lnTo>
                    <a:pt x="221293" y="16946"/>
                  </a:lnTo>
                  <a:lnTo>
                    <a:pt x="234841" y="15266"/>
                  </a:lnTo>
                  <a:lnTo>
                    <a:pt x="248834" y="13154"/>
                  </a:lnTo>
                  <a:lnTo>
                    <a:pt x="263124" y="11745"/>
                  </a:lnTo>
                  <a:lnTo>
                    <a:pt x="292230" y="10181"/>
                  </a:lnTo>
                  <a:lnTo>
                    <a:pt x="336508" y="9300"/>
                  </a:lnTo>
                  <a:lnTo>
                    <a:pt x="352331" y="8184"/>
                  </a:lnTo>
                  <a:lnTo>
                    <a:pt x="368832" y="6449"/>
                  </a:lnTo>
                  <a:lnTo>
                    <a:pt x="385787" y="4299"/>
                  </a:lnTo>
                  <a:lnTo>
                    <a:pt x="403042" y="2866"/>
                  </a:lnTo>
                  <a:lnTo>
                    <a:pt x="438091" y="1273"/>
                  </a:lnTo>
                  <a:lnTo>
                    <a:pt x="491292" y="377"/>
                  </a:lnTo>
                  <a:lnTo>
                    <a:pt x="939540" y="0"/>
                  </a:lnTo>
                  <a:lnTo>
                    <a:pt x="965688" y="992"/>
                  </a:lnTo>
                  <a:lnTo>
                    <a:pt x="992050" y="2645"/>
                  </a:lnTo>
                  <a:lnTo>
                    <a:pt x="1018553" y="4740"/>
                  </a:lnTo>
                  <a:lnTo>
                    <a:pt x="1045153" y="6136"/>
                  </a:lnTo>
                  <a:lnTo>
                    <a:pt x="1098520" y="7689"/>
                  </a:lnTo>
                  <a:lnTo>
                    <a:pt x="1266789" y="8821"/>
                  </a:lnTo>
                  <a:lnTo>
                    <a:pt x="1293987" y="9849"/>
                  </a:lnTo>
                  <a:lnTo>
                    <a:pt x="1321049" y="11526"/>
                  </a:lnTo>
                  <a:lnTo>
                    <a:pt x="1374930" y="16037"/>
                  </a:lnTo>
                  <a:lnTo>
                    <a:pt x="1428643" y="21348"/>
                  </a:lnTo>
                  <a:lnTo>
                    <a:pt x="1454474" y="23162"/>
                  </a:lnTo>
                  <a:lnTo>
                    <a:pt x="1479634" y="24371"/>
                  </a:lnTo>
                  <a:lnTo>
                    <a:pt x="1504345" y="25177"/>
                  </a:lnTo>
                  <a:lnTo>
                    <a:pt x="1528756" y="26706"/>
                  </a:lnTo>
                  <a:lnTo>
                    <a:pt x="1577046" y="31052"/>
                  </a:lnTo>
                  <a:lnTo>
                    <a:pt x="1600044" y="32608"/>
                  </a:lnTo>
                  <a:lnTo>
                    <a:pt x="1644118" y="34336"/>
                  </a:lnTo>
                  <a:lnTo>
                    <a:pt x="1665593" y="35789"/>
                  </a:lnTo>
                  <a:lnTo>
                    <a:pt x="1686857" y="37750"/>
                  </a:lnTo>
                  <a:lnTo>
                    <a:pt x="1707978" y="40049"/>
                  </a:lnTo>
                  <a:lnTo>
                    <a:pt x="1727018" y="41582"/>
                  </a:lnTo>
                  <a:lnTo>
                    <a:pt x="1761405" y="43285"/>
                  </a:lnTo>
                  <a:lnTo>
                    <a:pt x="1816773" y="44379"/>
                  </a:lnTo>
                  <a:lnTo>
                    <a:pt x="1852841" y="45561"/>
                  </a:lnTo>
                  <a:lnTo>
                    <a:pt x="1863282" y="47241"/>
                  </a:lnTo>
                  <a:lnTo>
                    <a:pt x="1873219" y="49353"/>
                  </a:lnTo>
                  <a:lnTo>
                    <a:pt x="1882820" y="50762"/>
                  </a:lnTo>
                  <a:lnTo>
                    <a:pt x="1901426" y="52326"/>
                  </a:lnTo>
                  <a:lnTo>
                    <a:pt x="1956643" y="53545"/>
                  </a:lnTo>
                  <a:lnTo>
                    <a:pt x="1961257" y="54548"/>
                  </a:lnTo>
                  <a:lnTo>
                    <a:pt x="1966317" y="56209"/>
                  </a:lnTo>
                  <a:lnTo>
                    <a:pt x="1971675" y="58309"/>
                  </a:lnTo>
                  <a:lnTo>
                    <a:pt x="1976239" y="59708"/>
                  </a:lnTo>
                  <a:lnTo>
                    <a:pt x="1983956" y="61263"/>
                  </a:lnTo>
                  <a:lnTo>
                    <a:pt x="2000250" y="62507"/>
                  </a:lnTo>
                </a:path>
              </a:pathLst>
            </a:custGeom>
            <a:noFill/>
            <a:ln w="38100" cap="flat" cmpd="sng" algn="ctr">
              <a:solidFill>
                <a:srgbClr val="009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2" name="SMARTInkAnnotation17"/>
            <p:cNvSpPr/>
            <p:nvPr/>
          </p:nvSpPr>
          <p:spPr bwMode="auto">
            <a:xfrm>
              <a:off x="4681658" y="4348757"/>
              <a:ext cx="728591" cy="744664"/>
            </a:xfrm>
            <a:custGeom>
              <a:avLst/>
              <a:gdLst/>
              <a:ahLst/>
              <a:cxnLst/>
              <a:rect l="0" t="0" r="0" b="0"/>
              <a:pathLst>
                <a:path w="728591" h="744664">
                  <a:moveTo>
                    <a:pt x="676154" y="232172"/>
                  </a:moveTo>
                  <a:lnTo>
                    <a:pt x="666673" y="213211"/>
                  </a:lnTo>
                  <a:lnTo>
                    <a:pt x="651829" y="190650"/>
                  </a:lnTo>
                  <a:lnTo>
                    <a:pt x="625093" y="151041"/>
                  </a:lnTo>
                  <a:lnTo>
                    <a:pt x="602817" y="129530"/>
                  </a:lnTo>
                  <a:lnTo>
                    <a:pt x="586013" y="116770"/>
                  </a:lnTo>
                  <a:lnTo>
                    <a:pt x="568623" y="105476"/>
                  </a:lnTo>
                  <a:lnTo>
                    <a:pt x="550972" y="97149"/>
                  </a:lnTo>
                  <a:lnTo>
                    <a:pt x="530560" y="90141"/>
                  </a:lnTo>
                  <a:lnTo>
                    <a:pt x="508258" y="83719"/>
                  </a:lnTo>
                  <a:lnTo>
                    <a:pt x="485117" y="77558"/>
                  </a:lnTo>
                  <a:lnTo>
                    <a:pt x="473390" y="76510"/>
                  </a:lnTo>
                  <a:lnTo>
                    <a:pt x="461603" y="76804"/>
                  </a:lnTo>
                  <a:lnTo>
                    <a:pt x="449776" y="77992"/>
                  </a:lnTo>
                  <a:lnTo>
                    <a:pt x="436931" y="79776"/>
                  </a:lnTo>
                  <a:lnTo>
                    <a:pt x="409430" y="84404"/>
                  </a:lnTo>
                  <a:lnTo>
                    <a:pt x="394158" y="88019"/>
                  </a:lnTo>
                  <a:lnTo>
                    <a:pt x="378023" y="92414"/>
                  </a:lnTo>
                  <a:lnTo>
                    <a:pt x="361315" y="97328"/>
                  </a:lnTo>
                  <a:lnTo>
                    <a:pt x="345214" y="103581"/>
                  </a:lnTo>
                  <a:lnTo>
                    <a:pt x="329520" y="110726"/>
                  </a:lnTo>
                  <a:lnTo>
                    <a:pt x="263945" y="143580"/>
                  </a:lnTo>
                  <a:lnTo>
                    <a:pt x="246567" y="154260"/>
                  </a:lnTo>
                  <a:lnTo>
                    <a:pt x="229029" y="166339"/>
                  </a:lnTo>
                  <a:lnTo>
                    <a:pt x="211382" y="179354"/>
                  </a:lnTo>
                  <a:lnTo>
                    <a:pt x="194658" y="192991"/>
                  </a:lnTo>
                  <a:lnTo>
                    <a:pt x="178547" y="207044"/>
                  </a:lnTo>
                  <a:lnTo>
                    <a:pt x="162846" y="221373"/>
                  </a:lnTo>
                  <a:lnTo>
                    <a:pt x="132171" y="250524"/>
                  </a:lnTo>
                  <a:lnTo>
                    <a:pt x="117045" y="265243"/>
                  </a:lnTo>
                  <a:lnTo>
                    <a:pt x="102993" y="281008"/>
                  </a:lnTo>
                  <a:lnTo>
                    <a:pt x="89656" y="297472"/>
                  </a:lnTo>
                  <a:lnTo>
                    <a:pt x="76796" y="314401"/>
                  </a:lnTo>
                  <a:lnTo>
                    <a:pt x="65246" y="332632"/>
                  </a:lnTo>
                  <a:lnTo>
                    <a:pt x="54570" y="351731"/>
                  </a:lnTo>
                  <a:lnTo>
                    <a:pt x="44475" y="371410"/>
                  </a:lnTo>
                  <a:lnTo>
                    <a:pt x="35761" y="390481"/>
                  </a:lnTo>
                  <a:lnTo>
                    <a:pt x="27968" y="409149"/>
                  </a:lnTo>
                  <a:lnTo>
                    <a:pt x="20787" y="427548"/>
                  </a:lnTo>
                  <a:lnTo>
                    <a:pt x="15009" y="445766"/>
                  </a:lnTo>
                  <a:lnTo>
                    <a:pt x="10164" y="463865"/>
                  </a:lnTo>
                  <a:lnTo>
                    <a:pt x="5942" y="481884"/>
                  </a:lnTo>
                  <a:lnTo>
                    <a:pt x="3127" y="499850"/>
                  </a:lnTo>
                  <a:lnTo>
                    <a:pt x="1251" y="517780"/>
                  </a:lnTo>
                  <a:lnTo>
                    <a:pt x="0" y="535687"/>
                  </a:lnTo>
                  <a:lnTo>
                    <a:pt x="1150" y="552586"/>
                  </a:lnTo>
                  <a:lnTo>
                    <a:pt x="3901" y="568812"/>
                  </a:lnTo>
                  <a:lnTo>
                    <a:pt x="7720" y="584591"/>
                  </a:lnTo>
                  <a:lnTo>
                    <a:pt x="12250" y="600072"/>
                  </a:lnTo>
                  <a:lnTo>
                    <a:pt x="17254" y="615353"/>
                  </a:lnTo>
                  <a:lnTo>
                    <a:pt x="22575" y="630501"/>
                  </a:lnTo>
                  <a:lnTo>
                    <a:pt x="30091" y="643576"/>
                  </a:lnTo>
                  <a:lnTo>
                    <a:pt x="49025" y="666042"/>
                  </a:lnTo>
                  <a:lnTo>
                    <a:pt x="60623" y="676200"/>
                  </a:lnTo>
                  <a:lnTo>
                    <a:pt x="73315" y="685948"/>
                  </a:lnTo>
                  <a:lnTo>
                    <a:pt x="86738" y="695424"/>
                  </a:lnTo>
                  <a:lnTo>
                    <a:pt x="100648" y="703726"/>
                  </a:lnTo>
                  <a:lnTo>
                    <a:pt x="114881" y="711244"/>
                  </a:lnTo>
                  <a:lnTo>
                    <a:pt x="129332" y="718241"/>
                  </a:lnTo>
                  <a:lnTo>
                    <a:pt x="145911" y="723898"/>
                  </a:lnTo>
                  <a:lnTo>
                    <a:pt x="163908" y="728662"/>
                  </a:lnTo>
                  <a:lnTo>
                    <a:pt x="182852" y="732829"/>
                  </a:lnTo>
                  <a:lnTo>
                    <a:pt x="219776" y="740106"/>
                  </a:lnTo>
                  <a:lnTo>
                    <a:pt x="237957" y="743436"/>
                  </a:lnTo>
                  <a:lnTo>
                    <a:pt x="257023" y="744663"/>
                  </a:lnTo>
                  <a:lnTo>
                    <a:pt x="276679" y="744489"/>
                  </a:lnTo>
                  <a:lnTo>
                    <a:pt x="296728" y="743381"/>
                  </a:lnTo>
                  <a:lnTo>
                    <a:pt x="317039" y="740657"/>
                  </a:lnTo>
                  <a:lnTo>
                    <a:pt x="337526" y="736858"/>
                  </a:lnTo>
                  <a:lnTo>
                    <a:pt x="358128" y="732340"/>
                  </a:lnTo>
                  <a:lnTo>
                    <a:pt x="399541" y="722029"/>
                  </a:lnTo>
                  <a:lnTo>
                    <a:pt x="420308" y="716501"/>
                  </a:lnTo>
                  <a:lnTo>
                    <a:pt x="441098" y="708847"/>
                  </a:lnTo>
                  <a:lnTo>
                    <a:pt x="461904" y="699776"/>
                  </a:lnTo>
                  <a:lnTo>
                    <a:pt x="482719" y="689760"/>
                  </a:lnTo>
                  <a:lnTo>
                    <a:pt x="502548" y="679114"/>
                  </a:lnTo>
                  <a:lnTo>
                    <a:pt x="521722" y="668047"/>
                  </a:lnTo>
                  <a:lnTo>
                    <a:pt x="540457" y="656701"/>
                  </a:lnTo>
                  <a:lnTo>
                    <a:pt x="557909" y="644176"/>
                  </a:lnTo>
                  <a:lnTo>
                    <a:pt x="574503" y="630864"/>
                  </a:lnTo>
                  <a:lnTo>
                    <a:pt x="590528" y="617030"/>
                  </a:lnTo>
                  <a:lnTo>
                    <a:pt x="605179" y="602846"/>
                  </a:lnTo>
                  <a:lnTo>
                    <a:pt x="618916" y="588428"/>
                  </a:lnTo>
                  <a:lnTo>
                    <a:pt x="632042" y="573856"/>
                  </a:lnTo>
                  <a:lnTo>
                    <a:pt x="644762" y="558188"/>
                  </a:lnTo>
                  <a:lnTo>
                    <a:pt x="657210" y="541789"/>
                  </a:lnTo>
                  <a:lnTo>
                    <a:pt x="669478" y="524904"/>
                  </a:lnTo>
                  <a:lnTo>
                    <a:pt x="679641" y="507694"/>
                  </a:lnTo>
                  <a:lnTo>
                    <a:pt x="688401" y="490268"/>
                  </a:lnTo>
                  <a:lnTo>
                    <a:pt x="696225" y="472697"/>
                  </a:lnTo>
                  <a:lnTo>
                    <a:pt x="703425" y="454038"/>
                  </a:lnTo>
                  <a:lnTo>
                    <a:pt x="710210" y="434653"/>
                  </a:lnTo>
                  <a:lnTo>
                    <a:pt x="716717" y="414784"/>
                  </a:lnTo>
                  <a:lnTo>
                    <a:pt x="721056" y="395585"/>
                  </a:lnTo>
                  <a:lnTo>
                    <a:pt x="723948" y="376833"/>
                  </a:lnTo>
                  <a:lnTo>
                    <a:pt x="725876" y="358378"/>
                  </a:lnTo>
                  <a:lnTo>
                    <a:pt x="727162" y="339130"/>
                  </a:lnTo>
                  <a:lnTo>
                    <a:pt x="728018" y="319352"/>
                  </a:lnTo>
                  <a:lnTo>
                    <a:pt x="728590" y="299222"/>
                  </a:lnTo>
                  <a:lnTo>
                    <a:pt x="726986" y="279849"/>
                  </a:lnTo>
                  <a:lnTo>
                    <a:pt x="723932" y="260980"/>
                  </a:lnTo>
                  <a:lnTo>
                    <a:pt x="719913" y="242448"/>
                  </a:lnTo>
                  <a:lnTo>
                    <a:pt x="715249" y="225132"/>
                  </a:lnTo>
                  <a:lnTo>
                    <a:pt x="710155" y="208627"/>
                  </a:lnTo>
                  <a:lnTo>
                    <a:pt x="704774" y="192663"/>
                  </a:lnTo>
                  <a:lnTo>
                    <a:pt x="698211" y="177059"/>
                  </a:lnTo>
                  <a:lnTo>
                    <a:pt x="690859" y="161696"/>
                  </a:lnTo>
                  <a:lnTo>
                    <a:pt x="682981" y="146493"/>
                  </a:lnTo>
                  <a:lnTo>
                    <a:pt x="673760" y="132389"/>
                  </a:lnTo>
                  <a:lnTo>
                    <a:pt x="663644" y="119017"/>
                  </a:lnTo>
                  <a:lnTo>
                    <a:pt x="652931" y="106134"/>
                  </a:lnTo>
                  <a:lnTo>
                    <a:pt x="641820" y="93576"/>
                  </a:lnTo>
                  <a:lnTo>
                    <a:pt x="618892" y="69040"/>
                  </a:lnTo>
                  <a:lnTo>
                    <a:pt x="606230" y="58925"/>
                  </a:lnTo>
                  <a:lnTo>
                    <a:pt x="592827" y="50198"/>
                  </a:lnTo>
                  <a:lnTo>
                    <a:pt x="578931" y="42395"/>
                  </a:lnTo>
                  <a:lnTo>
                    <a:pt x="564706" y="35209"/>
                  </a:lnTo>
                  <a:lnTo>
                    <a:pt x="550262" y="28434"/>
                  </a:lnTo>
                  <a:lnTo>
                    <a:pt x="535671" y="21933"/>
                  </a:lnTo>
                  <a:lnTo>
                    <a:pt x="520984" y="16606"/>
                  </a:lnTo>
                  <a:lnTo>
                    <a:pt x="506231" y="12064"/>
                  </a:lnTo>
                  <a:lnTo>
                    <a:pt x="491434" y="8042"/>
                  </a:lnTo>
                  <a:lnTo>
                    <a:pt x="478594" y="5362"/>
                  </a:lnTo>
                  <a:lnTo>
                    <a:pt x="456389" y="2383"/>
                  </a:lnTo>
                  <a:lnTo>
                    <a:pt x="436598" y="1060"/>
                  </a:lnTo>
                  <a:lnTo>
                    <a:pt x="408263" y="0"/>
                  </a:lnTo>
                </a:path>
              </a:pathLst>
            </a:custGeom>
            <a:noFill/>
            <a:ln w="381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3" name="SMARTInkAnnotation18"/>
            <p:cNvSpPr/>
            <p:nvPr/>
          </p:nvSpPr>
          <p:spPr bwMode="auto">
            <a:xfrm>
              <a:off x="8384976" y="4366617"/>
              <a:ext cx="678657" cy="775362"/>
            </a:xfrm>
            <a:custGeom>
              <a:avLst/>
              <a:gdLst/>
              <a:ahLst/>
              <a:cxnLst/>
              <a:rect l="0" t="0" r="0" b="0"/>
              <a:pathLst>
                <a:path w="678657" h="775362">
                  <a:moveTo>
                    <a:pt x="0" y="553640"/>
                  </a:moveTo>
                  <a:lnTo>
                    <a:pt x="0" y="558381"/>
                  </a:lnTo>
                  <a:lnTo>
                    <a:pt x="991" y="560769"/>
                  </a:lnTo>
                  <a:lnTo>
                    <a:pt x="13302" y="580504"/>
                  </a:lnTo>
                  <a:lnTo>
                    <a:pt x="25081" y="602861"/>
                  </a:lnTo>
                  <a:lnTo>
                    <a:pt x="38960" y="625440"/>
                  </a:lnTo>
                  <a:lnTo>
                    <a:pt x="50792" y="646132"/>
                  </a:lnTo>
                  <a:lnTo>
                    <a:pt x="65431" y="669681"/>
                  </a:lnTo>
                  <a:lnTo>
                    <a:pt x="76493" y="690659"/>
                  </a:lnTo>
                  <a:lnTo>
                    <a:pt x="86054" y="714293"/>
                  </a:lnTo>
                  <a:lnTo>
                    <a:pt x="95171" y="733312"/>
                  </a:lnTo>
                  <a:lnTo>
                    <a:pt x="110123" y="757169"/>
                  </a:lnTo>
                  <a:lnTo>
                    <a:pt x="113103" y="760764"/>
                  </a:lnTo>
                  <a:lnTo>
                    <a:pt x="116081" y="763160"/>
                  </a:lnTo>
                  <a:lnTo>
                    <a:pt x="119059" y="764757"/>
                  </a:lnTo>
                  <a:lnTo>
                    <a:pt x="121045" y="766815"/>
                  </a:lnTo>
                  <a:lnTo>
                    <a:pt x="122369" y="769178"/>
                  </a:lnTo>
                  <a:lnTo>
                    <a:pt x="123251" y="771747"/>
                  </a:lnTo>
                  <a:lnTo>
                    <a:pt x="124832" y="773459"/>
                  </a:lnTo>
                  <a:lnTo>
                    <a:pt x="126877" y="774600"/>
                  </a:lnTo>
                  <a:lnTo>
                    <a:pt x="129233" y="775361"/>
                  </a:lnTo>
                  <a:lnTo>
                    <a:pt x="131796" y="774876"/>
                  </a:lnTo>
                  <a:lnTo>
                    <a:pt x="137289" y="771691"/>
                  </a:lnTo>
                  <a:lnTo>
                    <a:pt x="143039" y="764323"/>
                  </a:lnTo>
                  <a:lnTo>
                    <a:pt x="154814" y="743423"/>
                  </a:lnTo>
                  <a:lnTo>
                    <a:pt x="163720" y="721329"/>
                  </a:lnTo>
                  <a:lnTo>
                    <a:pt x="172644" y="695930"/>
                  </a:lnTo>
                  <a:lnTo>
                    <a:pt x="181241" y="675750"/>
                  </a:lnTo>
                  <a:lnTo>
                    <a:pt x="191677" y="653552"/>
                  </a:lnTo>
                  <a:lnTo>
                    <a:pt x="202930" y="630457"/>
                  </a:lnTo>
                  <a:lnTo>
                    <a:pt x="208708" y="617750"/>
                  </a:lnTo>
                  <a:lnTo>
                    <a:pt x="220421" y="590402"/>
                  </a:lnTo>
                  <a:lnTo>
                    <a:pt x="227315" y="576164"/>
                  </a:lnTo>
                  <a:lnTo>
                    <a:pt x="234887" y="561711"/>
                  </a:lnTo>
                  <a:lnTo>
                    <a:pt x="251238" y="532423"/>
                  </a:lnTo>
                  <a:lnTo>
                    <a:pt x="268428" y="502869"/>
                  </a:lnTo>
                  <a:lnTo>
                    <a:pt x="277178" y="487051"/>
                  </a:lnTo>
                  <a:lnTo>
                    <a:pt x="294839" y="453600"/>
                  </a:lnTo>
                  <a:lnTo>
                    <a:pt x="304708" y="436345"/>
                  </a:lnTo>
                  <a:lnTo>
                    <a:pt x="315256" y="418889"/>
                  </a:lnTo>
                  <a:lnTo>
                    <a:pt x="326257" y="401298"/>
                  </a:lnTo>
                  <a:lnTo>
                    <a:pt x="338551" y="384610"/>
                  </a:lnTo>
                  <a:lnTo>
                    <a:pt x="351709" y="368524"/>
                  </a:lnTo>
                  <a:lnTo>
                    <a:pt x="379558" y="336429"/>
                  </a:lnTo>
                  <a:lnTo>
                    <a:pt x="422135" y="285883"/>
                  </a:lnTo>
                  <a:lnTo>
                    <a:pt x="447899" y="254389"/>
                  </a:lnTo>
                  <a:lnTo>
                    <a:pt x="461318" y="240039"/>
                  </a:lnTo>
                  <a:lnTo>
                    <a:pt x="475225" y="226502"/>
                  </a:lnTo>
                  <a:lnTo>
                    <a:pt x="489458" y="213509"/>
                  </a:lnTo>
                  <a:lnTo>
                    <a:pt x="502914" y="199886"/>
                  </a:lnTo>
                  <a:lnTo>
                    <a:pt x="515855" y="185843"/>
                  </a:lnTo>
                  <a:lnTo>
                    <a:pt x="528450" y="171520"/>
                  </a:lnTo>
                  <a:lnTo>
                    <a:pt x="553028" y="145023"/>
                  </a:lnTo>
                  <a:lnTo>
                    <a:pt x="589179" y="107793"/>
                  </a:lnTo>
                  <a:lnTo>
                    <a:pt x="601145" y="95674"/>
                  </a:lnTo>
                  <a:lnTo>
                    <a:pt x="612098" y="83626"/>
                  </a:lnTo>
                  <a:lnTo>
                    <a:pt x="632208" y="59657"/>
                  </a:lnTo>
                  <a:lnTo>
                    <a:pt x="651067" y="35774"/>
                  </a:lnTo>
                  <a:lnTo>
                    <a:pt x="678656" y="0"/>
                  </a:lnTo>
                </a:path>
              </a:pathLst>
            </a:custGeom>
            <a:noFill/>
            <a:ln w="381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to="" calcmode="lin" valueType="num">
                                      <p:cBhvr>
                                        <p:cTn id="7" dur="1" fill="hold"/>
                                        <p:tgtEl>
                                          <p:spTgt spid="7171"/>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 to="" calcmode="lin" valueType="num">
                                      <p:cBhvr>
                                        <p:cTn id="12" dur="1" fill="hold"/>
                                        <p:tgtEl>
                                          <p:spTgt spid="22"/>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151"/>
                                        </p:tgtEl>
                                        <p:attrNameLst>
                                          <p:attrName>style.visibility</p:attrName>
                                        </p:attrNameLst>
                                      </p:cBhvr>
                                      <p:to>
                                        <p:strVal val="visible"/>
                                      </p:to>
                                    </p:set>
                                    <p:anim to="" calcmode="lin" valueType="num">
                                      <p:cBhvr>
                                        <p:cTn id="17" dur="1" fill="hold"/>
                                        <p:tgtEl>
                                          <p:spTgt spid="6151"/>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 to="" calcmode="lin" valueType="num">
                                      <p:cBhvr>
                                        <p:cTn id="22" dur="1" fill="hold"/>
                                        <p:tgtEl>
                                          <p:spTgt spid="23"/>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anim to="" calcmode="lin" valueType="num">
                                      <p:cBhvr>
                                        <p:cTn id="27" dur="1" fill="hold"/>
                                        <p:tgtEl>
                                          <p:spTgt spid="29"/>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37"/>
                                        </p:tgtEl>
                                        <p:attrNameLst>
                                          <p:attrName>style.visibility</p:attrName>
                                        </p:attrNameLst>
                                      </p:cBhvr>
                                      <p:to>
                                        <p:strVal val="visible"/>
                                      </p:to>
                                    </p:set>
                                    <p:anim to="" calcmode="lin" valueType="num">
                                      <p:cBhvr>
                                        <p:cTn id="32" dur="1" fill="hold"/>
                                        <p:tgtEl>
                                          <p:spTgt spid="37"/>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44"/>
                                        </p:tgtEl>
                                        <p:attrNameLst>
                                          <p:attrName>style.visibility</p:attrName>
                                        </p:attrNameLst>
                                      </p:cBhvr>
                                      <p:to>
                                        <p:strVal val="visible"/>
                                      </p:to>
                                    </p:set>
                                    <p:anim to="" calcmode="lin" valueType="num">
                                      <p:cBhvr>
                                        <p:cTn id="37" dur="1" fill="hold"/>
                                        <p:tgtEl>
                                          <p:spTgt spid="4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6151" grpId="0" animBg="1"/>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0" y="152400"/>
            <a:ext cx="9144000" cy="701675"/>
          </a:xfrm>
          <a:prstGeom prst="rect">
            <a:avLst/>
          </a:prstGeom>
          <a:solidFill>
            <a:schemeClr val="bg1"/>
          </a:solidFill>
          <a:ln w="9525">
            <a:noFill/>
            <a:miter lim="800000"/>
            <a:headEnd/>
            <a:tailEnd/>
          </a:ln>
          <a:effectLst/>
        </p:spPr>
        <p:txBody>
          <a:bodyPr>
            <a:spAutoFit/>
          </a:bodyPr>
          <a:lstStyle/>
          <a:p>
            <a:pPr algn="ctr">
              <a:spcBef>
                <a:spcPct val="50000"/>
              </a:spcBef>
            </a:pPr>
            <a:r>
              <a:rPr lang="en-US" sz="4000" b="1" i="0" u="sng">
                <a:latin typeface="Gloucester MT Extra Condensed" pitchFamily="18" charset="0"/>
              </a:rPr>
              <a:t>The New Imperialism</a:t>
            </a:r>
          </a:p>
        </p:txBody>
      </p:sp>
      <p:sp>
        <p:nvSpPr>
          <p:cNvPr id="20483" name="Text Box 3"/>
          <p:cNvSpPr txBox="1">
            <a:spLocks noChangeArrowheads="1"/>
          </p:cNvSpPr>
          <p:nvPr/>
        </p:nvSpPr>
        <p:spPr bwMode="auto">
          <a:xfrm>
            <a:off x="0" y="838200"/>
            <a:ext cx="9144000" cy="731838"/>
          </a:xfrm>
          <a:prstGeom prst="rect">
            <a:avLst/>
          </a:prstGeom>
          <a:solidFill>
            <a:schemeClr val="bg1"/>
          </a:solidFill>
          <a:ln w="9525">
            <a:noFill/>
            <a:miter lim="800000"/>
            <a:headEnd/>
            <a:tailEnd/>
          </a:ln>
          <a:effectLst/>
        </p:spPr>
        <p:txBody>
          <a:bodyPr>
            <a:spAutoFit/>
          </a:bodyPr>
          <a:lstStyle/>
          <a:p>
            <a:pPr algn="ctr">
              <a:spcBef>
                <a:spcPct val="50000"/>
              </a:spcBef>
            </a:pPr>
            <a:r>
              <a:rPr lang="en-US" sz="2200" i="0" dirty="0"/>
              <a:t>In the 1800s European nations began a new push ** </a:t>
            </a:r>
            <a:r>
              <a:rPr lang="en-US" sz="2000" b="1" dirty="0"/>
              <a:t>IMPERIALISM</a:t>
            </a:r>
            <a:r>
              <a:rPr lang="en-US" sz="2000" b="1" dirty="0">
                <a:sym typeface="Wingdings" pitchFamily="2" charset="2"/>
              </a:rPr>
              <a:t> the extension of a nation’s power over other lands for economic and political gain.</a:t>
            </a:r>
            <a:endParaRPr lang="en-US" sz="2000" b="1" dirty="0"/>
          </a:p>
        </p:txBody>
      </p:sp>
      <p:sp>
        <p:nvSpPr>
          <p:cNvPr id="20484" name="Text Box 4"/>
          <p:cNvSpPr txBox="1">
            <a:spLocks noChangeArrowheads="1"/>
          </p:cNvSpPr>
          <p:nvPr/>
        </p:nvSpPr>
        <p:spPr bwMode="auto">
          <a:xfrm>
            <a:off x="152400" y="1905000"/>
            <a:ext cx="8534400" cy="762000"/>
          </a:xfrm>
          <a:prstGeom prst="rect">
            <a:avLst/>
          </a:prstGeom>
          <a:solidFill>
            <a:schemeClr val="bg1"/>
          </a:solidFill>
          <a:ln w="9525">
            <a:noFill/>
            <a:miter lim="800000"/>
            <a:headEnd/>
            <a:tailEnd/>
          </a:ln>
          <a:effectLst/>
        </p:spPr>
        <p:txBody>
          <a:bodyPr>
            <a:spAutoFit/>
          </a:bodyPr>
          <a:lstStyle/>
          <a:p>
            <a:pPr marL="457200" indent="-457200" algn="ctr">
              <a:spcBef>
                <a:spcPct val="50000"/>
              </a:spcBef>
            </a:pPr>
            <a:r>
              <a:rPr lang="en-US" sz="2200" b="1" dirty="0">
                <a:solidFill>
                  <a:srgbClr val="000000"/>
                </a:solidFill>
              </a:rPr>
              <a:t>Essay</a:t>
            </a:r>
            <a:r>
              <a:rPr lang="en-US" sz="2200" b="1" dirty="0">
                <a:solidFill>
                  <a:srgbClr val="000000"/>
                </a:solidFill>
                <a:sym typeface="Wingdings" pitchFamily="2" charset="2"/>
              </a:rPr>
              <a:t> Explain why Westerners began to increase their search for colonies after 1880</a:t>
            </a:r>
            <a:endParaRPr lang="en-US" sz="2200" b="1" dirty="0">
              <a:solidFill>
                <a:srgbClr val="000000"/>
              </a:solidFill>
            </a:endParaRPr>
          </a:p>
        </p:txBody>
      </p:sp>
      <p:sp>
        <p:nvSpPr>
          <p:cNvPr id="20489" name="Text Box 9"/>
          <p:cNvSpPr txBox="1">
            <a:spLocks noChangeArrowheads="1"/>
          </p:cNvSpPr>
          <p:nvPr/>
        </p:nvSpPr>
        <p:spPr bwMode="auto">
          <a:xfrm>
            <a:off x="0" y="3114675"/>
            <a:ext cx="2743200" cy="3743325"/>
          </a:xfrm>
          <a:prstGeom prst="rect">
            <a:avLst/>
          </a:prstGeom>
          <a:solidFill>
            <a:schemeClr val="bg1">
              <a:alpha val="82000"/>
            </a:schemeClr>
          </a:solidFill>
          <a:ln w="9525">
            <a:noFill/>
            <a:miter lim="800000"/>
            <a:headEnd/>
            <a:tailEnd/>
          </a:ln>
          <a:effectLst/>
        </p:spPr>
        <p:txBody>
          <a:bodyPr>
            <a:spAutoFit/>
          </a:bodyPr>
          <a:lstStyle/>
          <a:p>
            <a:pPr algn="ctr">
              <a:spcBef>
                <a:spcPct val="50000"/>
              </a:spcBef>
            </a:pPr>
            <a:r>
              <a:rPr lang="en-US" u="sng" dirty="0"/>
              <a:t>Economic</a:t>
            </a:r>
          </a:p>
          <a:p>
            <a:pPr algn="ctr">
              <a:spcBef>
                <a:spcPct val="50000"/>
              </a:spcBef>
            </a:pPr>
            <a:r>
              <a:rPr lang="en-US" dirty="0"/>
              <a:t>*Access to raw materials such as rubber, oil, and tin</a:t>
            </a:r>
          </a:p>
          <a:p>
            <a:pPr algn="ctr">
              <a:spcBef>
                <a:spcPct val="50000"/>
              </a:spcBef>
            </a:pPr>
            <a:r>
              <a:rPr lang="en-US" dirty="0"/>
              <a:t>*Access to new markets to sell goods to in Asia, Africa, and Latin America</a:t>
            </a:r>
          </a:p>
        </p:txBody>
      </p:sp>
      <p:sp>
        <p:nvSpPr>
          <p:cNvPr id="20490" name="Text Box 10"/>
          <p:cNvSpPr txBox="1">
            <a:spLocks noChangeArrowheads="1"/>
          </p:cNvSpPr>
          <p:nvPr/>
        </p:nvSpPr>
        <p:spPr bwMode="auto">
          <a:xfrm>
            <a:off x="2895600" y="3079750"/>
            <a:ext cx="2895600" cy="3778250"/>
          </a:xfrm>
          <a:prstGeom prst="rect">
            <a:avLst/>
          </a:prstGeom>
          <a:solidFill>
            <a:schemeClr val="bg1">
              <a:alpha val="81000"/>
            </a:schemeClr>
          </a:solidFill>
          <a:ln w="9525">
            <a:noFill/>
            <a:miter lim="800000"/>
            <a:headEnd/>
            <a:tailEnd/>
          </a:ln>
          <a:effectLst/>
        </p:spPr>
        <p:txBody>
          <a:bodyPr>
            <a:spAutoFit/>
          </a:bodyPr>
          <a:lstStyle/>
          <a:p>
            <a:pPr algn="ctr">
              <a:spcBef>
                <a:spcPct val="50000"/>
              </a:spcBef>
            </a:pPr>
            <a:r>
              <a:rPr lang="en-US" sz="2200" u="sng" dirty="0"/>
              <a:t>Power </a:t>
            </a:r>
          </a:p>
          <a:p>
            <a:pPr algn="ctr">
              <a:spcBef>
                <a:spcPct val="50000"/>
              </a:spcBef>
            </a:pPr>
            <a:r>
              <a:rPr lang="en-US" sz="2200" dirty="0"/>
              <a:t>*Colonial possessions became a symbol of power</a:t>
            </a:r>
          </a:p>
          <a:p>
            <a:pPr algn="ctr">
              <a:spcBef>
                <a:spcPct val="50000"/>
              </a:spcBef>
            </a:pPr>
            <a:r>
              <a:rPr lang="en-US" sz="2200" dirty="0"/>
              <a:t>*Nations raced to gain control of as much territory as possible to demonstrate their strength compared to other nations</a:t>
            </a:r>
          </a:p>
        </p:txBody>
      </p:sp>
      <p:sp>
        <p:nvSpPr>
          <p:cNvPr id="20491" name="Text Box 11"/>
          <p:cNvSpPr txBox="1">
            <a:spLocks noChangeArrowheads="1"/>
          </p:cNvSpPr>
          <p:nvPr/>
        </p:nvSpPr>
        <p:spPr bwMode="auto">
          <a:xfrm>
            <a:off x="6172200" y="3124200"/>
            <a:ext cx="2971800" cy="2465388"/>
          </a:xfrm>
          <a:prstGeom prst="rect">
            <a:avLst/>
          </a:prstGeom>
          <a:solidFill>
            <a:schemeClr val="bg1">
              <a:alpha val="79000"/>
            </a:schemeClr>
          </a:solidFill>
          <a:ln w="9525">
            <a:noFill/>
            <a:miter lim="800000"/>
            <a:headEnd/>
            <a:tailEnd/>
          </a:ln>
          <a:effectLst/>
        </p:spPr>
        <p:txBody>
          <a:bodyPr>
            <a:spAutoFit/>
          </a:bodyPr>
          <a:lstStyle/>
          <a:p>
            <a:pPr algn="ctr">
              <a:spcBef>
                <a:spcPct val="50000"/>
              </a:spcBef>
            </a:pPr>
            <a:r>
              <a:rPr lang="en-US" u="sng" dirty="0"/>
              <a:t>Religious</a:t>
            </a:r>
          </a:p>
          <a:p>
            <a:pPr algn="ctr">
              <a:spcBef>
                <a:spcPct val="50000"/>
              </a:spcBef>
            </a:pPr>
            <a:r>
              <a:rPr lang="en-US" dirty="0"/>
              <a:t>*Europeans believed that they had a moral responsibility to civilize primitive people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0483"/>
                                        </p:tgtEl>
                                        <p:attrNameLst>
                                          <p:attrName>style.visibility</p:attrName>
                                        </p:attrNameLst>
                                      </p:cBhvr>
                                      <p:to>
                                        <p:strVal val="visible"/>
                                      </p:to>
                                    </p:set>
                                    <p:anim to="" calcmode="lin" valueType="num">
                                      <p:cBhvr>
                                        <p:cTn id="7" dur="1" fill="hold"/>
                                        <p:tgtEl>
                                          <p:spTgt spid="2048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0484"/>
                                        </p:tgtEl>
                                        <p:attrNameLst>
                                          <p:attrName>style.visibility</p:attrName>
                                        </p:attrNameLst>
                                      </p:cBhvr>
                                      <p:to>
                                        <p:strVal val="visible"/>
                                      </p:to>
                                    </p:set>
                                    <p:anim to="" calcmode="lin" valueType="num">
                                      <p:cBhvr>
                                        <p:cTn id="12" dur="1" fill="hold"/>
                                        <p:tgtEl>
                                          <p:spTgt spid="20484"/>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0489"/>
                                        </p:tgtEl>
                                        <p:attrNameLst>
                                          <p:attrName>style.visibility</p:attrName>
                                        </p:attrNameLst>
                                      </p:cBhvr>
                                      <p:to>
                                        <p:strVal val="visible"/>
                                      </p:to>
                                    </p:set>
                                    <p:anim to="" calcmode="lin" valueType="num">
                                      <p:cBhvr>
                                        <p:cTn id="17" dur="1" fill="hold"/>
                                        <p:tgtEl>
                                          <p:spTgt spid="20489"/>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0490"/>
                                        </p:tgtEl>
                                        <p:attrNameLst>
                                          <p:attrName>style.visibility</p:attrName>
                                        </p:attrNameLst>
                                      </p:cBhvr>
                                      <p:to>
                                        <p:strVal val="visible"/>
                                      </p:to>
                                    </p:set>
                                    <p:anim to="" calcmode="lin" valueType="num">
                                      <p:cBhvr>
                                        <p:cTn id="22" dur="1" fill="hold"/>
                                        <p:tgtEl>
                                          <p:spTgt spid="20490"/>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0491"/>
                                        </p:tgtEl>
                                        <p:attrNameLst>
                                          <p:attrName>style.visibility</p:attrName>
                                        </p:attrNameLst>
                                      </p:cBhvr>
                                      <p:to>
                                        <p:strVal val="visible"/>
                                      </p:to>
                                    </p:set>
                                    <p:anim to="" calcmode="lin" valueType="num">
                                      <p:cBhvr>
                                        <p:cTn id="27" dur="1" fill="hold"/>
                                        <p:tgtEl>
                                          <p:spTgt spid="2049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nimBg="1"/>
      <p:bldP spid="20484" grpId="0" animBg="1"/>
      <p:bldP spid="20489" grpId="0" animBg="1"/>
      <p:bldP spid="20490" grpId="0" animBg="1"/>
      <p:bldP spid="2049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57200" y="152400"/>
            <a:ext cx="8153400" cy="641350"/>
          </a:xfrm>
          <a:prstGeom prst="rect">
            <a:avLst/>
          </a:prstGeom>
          <a:noFill/>
          <a:ln w="9525">
            <a:noFill/>
            <a:miter lim="800000"/>
            <a:headEnd/>
            <a:tailEnd/>
          </a:ln>
        </p:spPr>
        <p:txBody>
          <a:bodyPr>
            <a:spAutoFit/>
          </a:bodyPr>
          <a:lstStyle/>
          <a:p>
            <a:pPr algn="ctr">
              <a:spcBef>
                <a:spcPct val="50000"/>
              </a:spcBef>
            </a:pPr>
            <a:r>
              <a:rPr lang="en-US" sz="3600" b="1" u="sng" dirty="0" smtClean="0">
                <a:latin typeface="Century Gothic" pitchFamily="34" charset="0"/>
              </a:rPr>
              <a:t>Imperialism</a:t>
            </a:r>
            <a:endParaRPr lang="en-US" sz="3600" b="1" u="sng" dirty="0">
              <a:latin typeface="Century Gothic" pitchFamily="34" charset="0"/>
            </a:endParaRPr>
          </a:p>
        </p:txBody>
      </p:sp>
      <p:sp>
        <p:nvSpPr>
          <p:cNvPr id="7171" name="Text Box 4"/>
          <p:cNvSpPr txBox="1">
            <a:spLocks noChangeArrowheads="1"/>
          </p:cNvSpPr>
          <p:nvPr/>
        </p:nvSpPr>
        <p:spPr bwMode="auto">
          <a:xfrm>
            <a:off x="609600" y="914400"/>
            <a:ext cx="8077200" cy="1200329"/>
          </a:xfrm>
          <a:prstGeom prst="rect">
            <a:avLst/>
          </a:prstGeom>
          <a:noFill/>
          <a:ln w="9525">
            <a:noFill/>
            <a:miter lim="800000"/>
            <a:headEnd/>
            <a:tailEnd/>
          </a:ln>
        </p:spPr>
        <p:txBody>
          <a:bodyPr>
            <a:spAutoFit/>
          </a:bodyPr>
          <a:lstStyle/>
          <a:p>
            <a:pPr algn="ctr">
              <a:spcBef>
                <a:spcPct val="50000"/>
              </a:spcBef>
            </a:pPr>
            <a:r>
              <a:rPr lang="en-US" b="1" i="1" dirty="0">
                <a:latin typeface="Century Gothic" pitchFamily="34" charset="0"/>
              </a:rPr>
              <a:t>Lets look at a couple samples of how questions look on the OGT that will test your knowledge of </a:t>
            </a:r>
            <a:r>
              <a:rPr lang="en-US" b="1" i="0" dirty="0" smtClean="0">
                <a:latin typeface="Century Gothic" pitchFamily="34" charset="0"/>
              </a:rPr>
              <a:t>European and American imperialism</a:t>
            </a:r>
            <a:endParaRPr lang="en-US" b="1" i="0" dirty="0" smtClean="0">
              <a:latin typeface="Century Gothic" pitchFamily="34" charset="0"/>
            </a:endParaRPr>
          </a:p>
        </p:txBody>
      </p:sp>
      <p:sp>
        <p:nvSpPr>
          <p:cNvPr id="7172" name="Text Box 5"/>
          <p:cNvSpPr txBox="1">
            <a:spLocks noChangeArrowheads="1"/>
          </p:cNvSpPr>
          <p:nvPr/>
        </p:nvSpPr>
        <p:spPr bwMode="auto">
          <a:xfrm>
            <a:off x="304800" y="1676400"/>
            <a:ext cx="3886200" cy="366713"/>
          </a:xfrm>
          <a:prstGeom prst="rect">
            <a:avLst/>
          </a:prstGeom>
          <a:noFill/>
          <a:ln w="9525">
            <a:noFill/>
            <a:miter lim="800000"/>
            <a:headEnd/>
            <a:tailEnd/>
          </a:ln>
        </p:spPr>
        <p:txBody>
          <a:bodyPr>
            <a:spAutoFit/>
          </a:bodyPr>
          <a:lstStyle/>
          <a:p>
            <a:pPr>
              <a:spcBef>
                <a:spcPct val="50000"/>
              </a:spcBef>
            </a:pPr>
            <a:endParaRPr lang="en-US"/>
          </a:p>
        </p:txBody>
      </p:sp>
      <p:sp>
        <p:nvSpPr>
          <p:cNvPr id="6151" name="AutoShape 7"/>
          <p:cNvSpPr>
            <a:spLocks noChangeArrowheads="1"/>
          </p:cNvSpPr>
          <p:nvPr/>
        </p:nvSpPr>
        <p:spPr bwMode="auto">
          <a:xfrm>
            <a:off x="3810000" y="3581400"/>
            <a:ext cx="762000" cy="914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8" name="Rectangle 7"/>
          <p:cNvSpPr/>
          <p:nvPr/>
        </p:nvSpPr>
        <p:spPr>
          <a:xfrm>
            <a:off x="0" y="2819400"/>
            <a:ext cx="3733800" cy="3170099"/>
          </a:xfrm>
          <a:prstGeom prst="rect">
            <a:avLst/>
          </a:prstGeom>
        </p:spPr>
        <p:txBody>
          <a:bodyPr wrap="square">
            <a:spAutoFit/>
          </a:bodyPr>
          <a:lstStyle/>
          <a:p>
            <a:r>
              <a:rPr lang="en-US" sz="2000" i="0" dirty="0">
                <a:latin typeface="Century Gothic" pitchFamily="34" charset="0"/>
              </a:rPr>
              <a:t>In the 19th century, European countries claimed that the conquest of Africa would bring the benefits of Western civilization to that continent. </a:t>
            </a:r>
            <a:endParaRPr lang="en-US" sz="2000" i="0" dirty="0" smtClean="0">
              <a:latin typeface="Century Gothic" pitchFamily="34" charset="0"/>
            </a:endParaRPr>
          </a:p>
          <a:p>
            <a:endParaRPr lang="en-US" sz="2000" i="0" dirty="0">
              <a:latin typeface="Century Gothic" pitchFamily="34" charset="0"/>
            </a:endParaRPr>
          </a:p>
          <a:p>
            <a:r>
              <a:rPr lang="en-US" sz="2000" i="0" dirty="0">
                <a:latin typeface="Century Gothic" pitchFamily="34" charset="0"/>
              </a:rPr>
              <a:t>From the perspective of African peoples, the effect was </a:t>
            </a:r>
          </a:p>
        </p:txBody>
      </p:sp>
      <p:sp>
        <p:nvSpPr>
          <p:cNvPr id="9" name="Rectangle 8"/>
          <p:cNvSpPr/>
          <p:nvPr/>
        </p:nvSpPr>
        <p:spPr>
          <a:xfrm>
            <a:off x="4572000" y="2667000"/>
            <a:ext cx="4572000" cy="3477875"/>
          </a:xfrm>
          <a:prstGeom prst="rect">
            <a:avLst/>
          </a:prstGeom>
        </p:spPr>
        <p:txBody>
          <a:bodyPr>
            <a:spAutoFit/>
          </a:bodyPr>
          <a:lstStyle/>
          <a:p>
            <a:r>
              <a:rPr lang="en-US" sz="2000" i="0" dirty="0" smtClean="0">
                <a:latin typeface="Century Gothic" pitchFamily="34" charset="0"/>
              </a:rPr>
              <a:t>A. loss of political independence. </a:t>
            </a:r>
          </a:p>
          <a:p>
            <a:endParaRPr lang="en-US" sz="2000" i="0" dirty="0" smtClean="0">
              <a:latin typeface="Century Gothic" pitchFamily="34" charset="0"/>
            </a:endParaRPr>
          </a:p>
          <a:p>
            <a:r>
              <a:rPr lang="en-US" sz="2000" i="0" dirty="0" smtClean="0">
                <a:latin typeface="Century Gothic" pitchFamily="34" charset="0"/>
              </a:rPr>
              <a:t>B. fewer agricultural products for </a:t>
            </a:r>
          </a:p>
          <a:p>
            <a:r>
              <a:rPr lang="en-US" sz="2000" i="0" dirty="0" smtClean="0">
                <a:latin typeface="Century Gothic" pitchFamily="34" charset="0"/>
              </a:rPr>
              <a:t>     foreign trade. </a:t>
            </a:r>
          </a:p>
          <a:p>
            <a:endParaRPr lang="en-US" sz="2000" i="0" dirty="0" smtClean="0">
              <a:latin typeface="Century Gothic" pitchFamily="34" charset="0"/>
            </a:endParaRPr>
          </a:p>
          <a:p>
            <a:r>
              <a:rPr lang="en-US" sz="2000" i="0" dirty="0" smtClean="0">
                <a:latin typeface="Century Gothic" pitchFamily="34" charset="0"/>
              </a:rPr>
              <a:t>C. new national boundaries based  </a:t>
            </a:r>
          </a:p>
          <a:p>
            <a:r>
              <a:rPr lang="en-US" sz="2000" i="0" dirty="0">
                <a:latin typeface="Century Gothic" pitchFamily="34" charset="0"/>
              </a:rPr>
              <a:t> </a:t>
            </a:r>
            <a:r>
              <a:rPr lang="en-US" sz="2000" i="0" dirty="0" smtClean="0">
                <a:latin typeface="Century Gothic" pitchFamily="34" charset="0"/>
              </a:rPr>
              <a:t>  </a:t>
            </a:r>
            <a:r>
              <a:rPr lang="en-US" sz="2000" i="0" dirty="0" smtClean="0">
                <a:latin typeface="Century Gothic" pitchFamily="34" charset="0"/>
              </a:rPr>
              <a:t> on ethnic and cultural similarities. </a:t>
            </a:r>
          </a:p>
          <a:p>
            <a:endParaRPr lang="en-US" sz="2000" i="0" dirty="0" smtClean="0">
              <a:latin typeface="Century Gothic" pitchFamily="34" charset="0"/>
            </a:endParaRPr>
          </a:p>
          <a:p>
            <a:r>
              <a:rPr lang="en-US" sz="2000" i="0" dirty="0" smtClean="0">
                <a:latin typeface="Century Gothic" pitchFamily="34" charset="0"/>
              </a:rPr>
              <a:t>D. global appreciation for African</a:t>
            </a:r>
          </a:p>
          <a:p>
            <a:r>
              <a:rPr lang="en-US" sz="2000" i="0" dirty="0">
                <a:latin typeface="Century Gothic" pitchFamily="34" charset="0"/>
              </a:rPr>
              <a:t> </a:t>
            </a:r>
            <a:r>
              <a:rPr lang="en-US" sz="2000" i="0" dirty="0" smtClean="0">
                <a:latin typeface="Century Gothic" pitchFamily="34" charset="0"/>
              </a:rPr>
              <a:t>  </a:t>
            </a:r>
            <a:r>
              <a:rPr lang="en-US" sz="2000" i="0" dirty="0" smtClean="0">
                <a:latin typeface="Century Gothic" pitchFamily="34" charset="0"/>
              </a:rPr>
              <a:t> cultures and encouragement of</a:t>
            </a:r>
          </a:p>
          <a:p>
            <a:r>
              <a:rPr lang="en-US" sz="2000" i="0" dirty="0">
                <a:latin typeface="Century Gothic" pitchFamily="34" charset="0"/>
              </a:rPr>
              <a:t> </a:t>
            </a:r>
            <a:r>
              <a:rPr lang="en-US" sz="2000" i="0" dirty="0" smtClean="0">
                <a:latin typeface="Century Gothic" pitchFamily="34" charset="0"/>
              </a:rPr>
              <a:t>  </a:t>
            </a:r>
            <a:r>
              <a:rPr lang="en-US" sz="2000" i="0" dirty="0" smtClean="0">
                <a:latin typeface="Century Gothic" pitchFamily="34" charset="0"/>
              </a:rPr>
              <a:t> their development. </a:t>
            </a:r>
            <a:endParaRPr lang="en-US" sz="2000" i="0" dirty="0">
              <a:latin typeface="Century Gothic" pitchFamily="34" charset="0"/>
            </a:endParaRPr>
          </a:p>
        </p:txBody>
      </p:sp>
      <p:grpSp>
        <p:nvGrpSpPr>
          <p:cNvPr id="13" name="Group 12"/>
          <p:cNvGrpSpPr/>
          <p:nvPr/>
        </p:nvGrpSpPr>
        <p:grpSpPr>
          <a:xfrm>
            <a:off x="4692069" y="5304399"/>
            <a:ext cx="4142012" cy="732070"/>
            <a:chOff x="4692069" y="5304399"/>
            <a:chExt cx="4142012" cy="732070"/>
          </a:xfrm>
        </p:grpSpPr>
        <p:sp>
          <p:nvSpPr>
            <p:cNvPr id="10" name="SMARTInkAnnotation19"/>
            <p:cNvSpPr/>
            <p:nvPr/>
          </p:nvSpPr>
          <p:spPr bwMode="auto">
            <a:xfrm>
              <a:off x="4692069" y="5304399"/>
              <a:ext cx="3963418" cy="80203"/>
            </a:xfrm>
            <a:custGeom>
              <a:avLst/>
              <a:gdLst/>
              <a:ahLst/>
              <a:cxnLst/>
              <a:rect l="0" t="0" r="0" b="0"/>
              <a:pathLst>
                <a:path w="3963418" h="80203">
                  <a:moveTo>
                    <a:pt x="52214" y="80202"/>
                  </a:moveTo>
                  <a:lnTo>
                    <a:pt x="47474" y="75462"/>
                  </a:lnTo>
                  <a:lnTo>
                    <a:pt x="45085" y="74065"/>
                  </a:lnTo>
                  <a:lnTo>
                    <a:pt x="39785" y="72513"/>
                  </a:lnTo>
                  <a:lnTo>
                    <a:pt x="36983" y="71108"/>
                  </a:lnTo>
                  <a:lnTo>
                    <a:pt x="34123" y="69178"/>
                  </a:lnTo>
                  <a:lnTo>
                    <a:pt x="31224" y="66900"/>
                  </a:lnTo>
                  <a:lnTo>
                    <a:pt x="28298" y="65381"/>
                  </a:lnTo>
                  <a:lnTo>
                    <a:pt x="22403" y="63693"/>
                  </a:lnTo>
                  <a:lnTo>
                    <a:pt x="20434" y="62251"/>
                  </a:lnTo>
                  <a:lnTo>
                    <a:pt x="19121" y="60297"/>
                  </a:lnTo>
                  <a:lnTo>
                    <a:pt x="18245" y="58002"/>
                  </a:lnTo>
                  <a:lnTo>
                    <a:pt x="16670" y="56473"/>
                  </a:lnTo>
                  <a:lnTo>
                    <a:pt x="14627" y="55452"/>
                  </a:lnTo>
                  <a:lnTo>
                    <a:pt x="8960" y="53816"/>
                  </a:lnTo>
                  <a:lnTo>
                    <a:pt x="0" y="53449"/>
                  </a:lnTo>
                  <a:lnTo>
                    <a:pt x="6444" y="53416"/>
                  </a:lnTo>
                  <a:lnTo>
                    <a:pt x="7810" y="54408"/>
                  </a:lnTo>
                  <a:lnTo>
                    <a:pt x="9713" y="56061"/>
                  </a:lnTo>
                  <a:lnTo>
                    <a:pt x="11974" y="58154"/>
                  </a:lnTo>
                  <a:lnTo>
                    <a:pt x="14473" y="59551"/>
                  </a:lnTo>
                  <a:lnTo>
                    <a:pt x="19896" y="61102"/>
                  </a:lnTo>
                  <a:lnTo>
                    <a:pt x="114924" y="62340"/>
                  </a:lnTo>
                  <a:lnTo>
                    <a:pt x="123786" y="61349"/>
                  </a:lnTo>
                  <a:lnTo>
                    <a:pt x="132670" y="59696"/>
                  </a:lnTo>
                  <a:lnTo>
                    <a:pt x="141571" y="57602"/>
                  </a:lnTo>
                  <a:lnTo>
                    <a:pt x="162043" y="55275"/>
                  </a:lnTo>
                  <a:lnTo>
                    <a:pt x="207523" y="53780"/>
                  </a:lnTo>
                  <a:lnTo>
                    <a:pt x="219253" y="52666"/>
                  </a:lnTo>
                  <a:lnTo>
                    <a:pt x="231042" y="50931"/>
                  </a:lnTo>
                  <a:lnTo>
                    <a:pt x="242870" y="48782"/>
                  </a:lnTo>
                  <a:lnTo>
                    <a:pt x="269242" y="46394"/>
                  </a:lnTo>
                  <a:lnTo>
                    <a:pt x="297499" y="44340"/>
                  </a:lnTo>
                  <a:lnTo>
                    <a:pt x="311980" y="42404"/>
                  </a:lnTo>
                  <a:lnTo>
                    <a:pt x="326595" y="40120"/>
                  </a:lnTo>
                  <a:lnTo>
                    <a:pt x="342290" y="38598"/>
                  </a:lnTo>
                  <a:lnTo>
                    <a:pt x="407611" y="36155"/>
                  </a:lnTo>
                  <a:lnTo>
                    <a:pt x="438372" y="34829"/>
                  </a:lnTo>
                  <a:lnTo>
                    <a:pt x="453520" y="33086"/>
                  </a:lnTo>
                  <a:lnTo>
                    <a:pt x="468579" y="30932"/>
                  </a:lnTo>
                  <a:lnTo>
                    <a:pt x="501187" y="28539"/>
                  </a:lnTo>
                  <a:lnTo>
                    <a:pt x="611431" y="26737"/>
                  </a:lnTo>
                  <a:lnTo>
                    <a:pt x="969035" y="26624"/>
                  </a:lnTo>
                  <a:lnTo>
                    <a:pt x="987873" y="25633"/>
                  </a:lnTo>
                  <a:lnTo>
                    <a:pt x="1006385" y="23979"/>
                  </a:lnTo>
                  <a:lnTo>
                    <a:pt x="1024679" y="21884"/>
                  </a:lnTo>
                  <a:lnTo>
                    <a:pt x="1060882" y="19556"/>
                  </a:lnTo>
                  <a:lnTo>
                    <a:pt x="1175459" y="17858"/>
                  </a:lnTo>
                  <a:lnTo>
                    <a:pt x="1601304" y="17694"/>
                  </a:lnTo>
                  <a:lnTo>
                    <a:pt x="1621714" y="16703"/>
                  </a:lnTo>
                  <a:lnTo>
                    <a:pt x="1642266" y="15049"/>
                  </a:lnTo>
                  <a:lnTo>
                    <a:pt x="1662913" y="12955"/>
                  </a:lnTo>
                  <a:lnTo>
                    <a:pt x="1701729" y="10627"/>
                  </a:lnTo>
                  <a:lnTo>
                    <a:pt x="1820859" y="8929"/>
                  </a:lnTo>
                  <a:lnTo>
                    <a:pt x="2207536" y="8765"/>
                  </a:lnTo>
                  <a:lnTo>
                    <a:pt x="2227283" y="9757"/>
                  </a:lnTo>
                  <a:lnTo>
                    <a:pt x="2246401" y="11411"/>
                  </a:lnTo>
                  <a:lnTo>
                    <a:pt x="2265099" y="13505"/>
                  </a:lnTo>
                  <a:lnTo>
                    <a:pt x="2304395" y="15833"/>
                  </a:lnTo>
                  <a:lnTo>
                    <a:pt x="2427677" y="17531"/>
                  </a:lnTo>
                  <a:lnTo>
                    <a:pt x="2468265" y="18614"/>
                  </a:lnTo>
                  <a:lnTo>
                    <a:pt x="2487423" y="20291"/>
                  </a:lnTo>
                  <a:lnTo>
                    <a:pt x="2506147" y="22402"/>
                  </a:lnTo>
                  <a:lnTo>
                    <a:pt x="2548120" y="24748"/>
                  </a:lnTo>
                  <a:lnTo>
                    <a:pt x="2613729" y="23423"/>
                  </a:lnTo>
                  <a:lnTo>
                    <a:pt x="2635000" y="21513"/>
                  </a:lnTo>
                  <a:lnTo>
                    <a:pt x="2677155" y="19392"/>
                  </a:lnTo>
                  <a:lnTo>
                    <a:pt x="2781670" y="17918"/>
                  </a:lnTo>
                  <a:lnTo>
                    <a:pt x="2948408" y="17703"/>
                  </a:lnTo>
                  <a:lnTo>
                    <a:pt x="2968252" y="16708"/>
                  </a:lnTo>
                  <a:lnTo>
                    <a:pt x="2987435" y="15053"/>
                  </a:lnTo>
                  <a:lnTo>
                    <a:pt x="3006176" y="12957"/>
                  </a:lnTo>
                  <a:lnTo>
                    <a:pt x="3045522" y="10628"/>
                  </a:lnTo>
                  <a:lnTo>
                    <a:pt x="3168839" y="8929"/>
                  </a:lnTo>
                  <a:lnTo>
                    <a:pt x="3210419" y="7845"/>
                  </a:lnTo>
                  <a:lnTo>
                    <a:pt x="3231231" y="6168"/>
                  </a:lnTo>
                  <a:lnTo>
                    <a:pt x="3252051" y="4057"/>
                  </a:lnTo>
                  <a:lnTo>
                    <a:pt x="3291059" y="1712"/>
                  </a:lnTo>
                  <a:lnTo>
                    <a:pt x="3407683" y="0"/>
                  </a:lnTo>
                  <a:lnTo>
                    <a:pt x="3445558" y="901"/>
                  </a:lnTo>
                  <a:lnTo>
                    <a:pt x="3465381" y="2530"/>
                  </a:lnTo>
                  <a:lnTo>
                    <a:pt x="3485541" y="4608"/>
                  </a:lnTo>
                  <a:lnTo>
                    <a:pt x="3523817" y="6918"/>
                  </a:lnTo>
                  <a:lnTo>
                    <a:pt x="3643069" y="8656"/>
                  </a:lnTo>
                  <a:lnTo>
                    <a:pt x="3660556" y="9685"/>
                  </a:lnTo>
                  <a:lnTo>
                    <a:pt x="3678166" y="11363"/>
                  </a:lnTo>
                  <a:lnTo>
                    <a:pt x="3695859" y="13473"/>
                  </a:lnTo>
                  <a:lnTo>
                    <a:pt x="3728748" y="15818"/>
                  </a:lnTo>
                  <a:lnTo>
                    <a:pt x="3759901" y="17852"/>
                  </a:lnTo>
                  <a:lnTo>
                    <a:pt x="3775153" y="19784"/>
                  </a:lnTo>
                  <a:lnTo>
                    <a:pt x="3790283" y="22065"/>
                  </a:lnTo>
                  <a:lnTo>
                    <a:pt x="3804338" y="23585"/>
                  </a:lnTo>
                  <a:lnTo>
                    <a:pt x="3830539" y="25273"/>
                  </a:lnTo>
                  <a:lnTo>
                    <a:pt x="3843082" y="26716"/>
                  </a:lnTo>
                  <a:lnTo>
                    <a:pt x="3855413" y="28670"/>
                  </a:lnTo>
                  <a:lnTo>
                    <a:pt x="3867602" y="30964"/>
                  </a:lnTo>
                  <a:lnTo>
                    <a:pt x="3891727" y="36160"/>
                  </a:lnTo>
                  <a:lnTo>
                    <a:pt x="3903718" y="38934"/>
                  </a:lnTo>
                  <a:lnTo>
                    <a:pt x="3913696" y="40784"/>
                  </a:lnTo>
                  <a:lnTo>
                    <a:pt x="3930074" y="42839"/>
                  </a:lnTo>
                  <a:lnTo>
                    <a:pt x="3937220" y="44379"/>
                  </a:lnTo>
                  <a:lnTo>
                    <a:pt x="3943968" y="46399"/>
                  </a:lnTo>
                  <a:lnTo>
                    <a:pt x="3963417" y="53413"/>
                  </a:lnTo>
                </a:path>
              </a:pathLst>
            </a:cu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 name="SMARTInkAnnotation20"/>
            <p:cNvSpPr/>
            <p:nvPr/>
          </p:nvSpPr>
          <p:spPr bwMode="auto">
            <a:xfrm>
              <a:off x="4958596" y="5598917"/>
              <a:ext cx="3875485" cy="187521"/>
            </a:xfrm>
            <a:custGeom>
              <a:avLst/>
              <a:gdLst/>
              <a:ahLst/>
              <a:cxnLst/>
              <a:rect l="0" t="0" r="0" b="0"/>
              <a:pathLst>
                <a:path w="3875485" h="187521">
                  <a:moveTo>
                    <a:pt x="0" y="26786"/>
                  </a:moveTo>
                  <a:lnTo>
                    <a:pt x="51160" y="26786"/>
                  </a:lnTo>
                  <a:lnTo>
                    <a:pt x="62756" y="29431"/>
                  </a:lnTo>
                  <a:lnTo>
                    <a:pt x="74524" y="32922"/>
                  </a:lnTo>
                  <a:lnTo>
                    <a:pt x="121384" y="35552"/>
                  </a:lnTo>
                  <a:lnTo>
                    <a:pt x="217647" y="33065"/>
                  </a:lnTo>
                  <a:lnTo>
                    <a:pt x="299480" y="27338"/>
                  </a:lnTo>
                  <a:lnTo>
                    <a:pt x="762146" y="26786"/>
                  </a:lnTo>
                  <a:lnTo>
                    <a:pt x="824551" y="31526"/>
                  </a:lnTo>
                  <a:lnTo>
                    <a:pt x="931339" y="35164"/>
                  </a:lnTo>
                  <a:lnTo>
                    <a:pt x="1019721" y="40347"/>
                  </a:lnTo>
                  <a:lnTo>
                    <a:pt x="1134691" y="44080"/>
                  </a:lnTo>
                  <a:lnTo>
                    <a:pt x="1595069" y="44645"/>
                  </a:lnTo>
                  <a:lnTo>
                    <a:pt x="1666766" y="39905"/>
                  </a:lnTo>
                  <a:lnTo>
                    <a:pt x="1785922" y="36267"/>
                  </a:lnTo>
                  <a:lnTo>
                    <a:pt x="1881184" y="31084"/>
                  </a:lnTo>
                  <a:lnTo>
                    <a:pt x="1993181" y="27351"/>
                  </a:lnTo>
                  <a:lnTo>
                    <a:pt x="2086937" y="22157"/>
                  </a:lnTo>
                  <a:lnTo>
                    <a:pt x="2181892" y="17713"/>
                  </a:lnTo>
                  <a:lnTo>
                    <a:pt x="2253279" y="11971"/>
                  </a:lnTo>
                  <a:lnTo>
                    <a:pt x="2348512" y="6882"/>
                  </a:lnTo>
                  <a:lnTo>
                    <a:pt x="2443759" y="1357"/>
                  </a:lnTo>
                  <a:lnTo>
                    <a:pt x="2562820" y="176"/>
                  </a:lnTo>
                  <a:lnTo>
                    <a:pt x="2800945" y="0"/>
                  </a:lnTo>
                  <a:lnTo>
                    <a:pt x="2872382" y="4738"/>
                  </a:lnTo>
                  <a:lnTo>
                    <a:pt x="2968625" y="9091"/>
                  </a:lnTo>
                  <a:lnTo>
                    <a:pt x="3019998" y="13299"/>
                  </a:lnTo>
                  <a:lnTo>
                    <a:pt x="3094384" y="21246"/>
                  </a:lnTo>
                  <a:lnTo>
                    <a:pt x="3238390" y="38728"/>
                  </a:lnTo>
                  <a:lnTo>
                    <a:pt x="3262240" y="42685"/>
                  </a:lnTo>
                  <a:lnTo>
                    <a:pt x="3286076" y="47307"/>
                  </a:lnTo>
                  <a:lnTo>
                    <a:pt x="3309904" y="52373"/>
                  </a:lnTo>
                  <a:lnTo>
                    <a:pt x="3333728" y="56743"/>
                  </a:lnTo>
                  <a:lnTo>
                    <a:pt x="3381365" y="64243"/>
                  </a:lnTo>
                  <a:lnTo>
                    <a:pt x="3405181" y="68625"/>
                  </a:lnTo>
                  <a:lnTo>
                    <a:pt x="3452809" y="78784"/>
                  </a:lnTo>
                  <a:lnTo>
                    <a:pt x="3548062" y="101476"/>
                  </a:lnTo>
                  <a:lnTo>
                    <a:pt x="3618508" y="119140"/>
                  </a:lnTo>
                  <a:lnTo>
                    <a:pt x="3662384" y="131002"/>
                  </a:lnTo>
                  <a:lnTo>
                    <a:pt x="3702390" y="142887"/>
                  </a:lnTo>
                  <a:lnTo>
                    <a:pt x="3721393" y="148836"/>
                  </a:lnTo>
                  <a:lnTo>
                    <a:pt x="3740014" y="153793"/>
                  </a:lnTo>
                  <a:lnTo>
                    <a:pt x="3758382" y="158090"/>
                  </a:lnTo>
                  <a:lnTo>
                    <a:pt x="3776580" y="161947"/>
                  </a:lnTo>
                  <a:lnTo>
                    <a:pt x="3792681" y="166502"/>
                  </a:lnTo>
                  <a:lnTo>
                    <a:pt x="3807384" y="171524"/>
                  </a:lnTo>
                  <a:lnTo>
                    <a:pt x="3821154" y="176856"/>
                  </a:lnTo>
                  <a:lnTo>
                    <a:pt x="3833311" y="180411"/>
                  </a:lnTo>
                  <a:lnTo>
                    <a:pt x="3844392" y="182780"/>
                  </a:lnTo>
                  <a:lnTo>
                    <a:pt x="3875484" y="187520"/>
                  </a:lnTo>
                </a:path>
              </a:pathLst>
            </a:cu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 name="SMARTInkAnnotation21"/>
            <p:cNvSpPr/>
            <p:nvPr/>
          </p:nvSpPr>
          <p:spPr bwMode="auto">
            <a:xfrm>
              <a:off x="4933202" y="5866805"/>
              <a:ext cx="2400691" cy="169664"/>
            </a:xfrm>
            <a:custGeom>
              <a:avLst/>
              <a:gdLst/>
              <a:ahLst/>
              <a:cxnLst/>
              <a:rect l="0" t="0" r="0" b="0"/>
              <a:pathLst>
                <a:path w="2400691" h="169664">
                  <a:moveTo>
                    <a:pt x="61112" y="80366"/>
                  </a:moveTo>
                  <a:lnTo>
                    <a:pt x="53423" y="80366"/>
                  </a:lnTo>
                  <a:lnTo>
                    <a:pt x="47810" y="75626"/>
                  </a:lnTo>
                  <a:lnTo>
                    <a:pt x="42632" y="70653"/>
                  </a:lnTo>
                  <a:lnTo>
                    <a:pt x="39863" y="67938"/>
                  </a:lnTo>
                  <a:lnTo>
                    <a:pt x="37024" y="66128"/>
                  </a:lnTo>
                  <a:lnTo>
                    <a:pt x="31224" y="64116"/>
                  </a:lnTo>
                  <a:lnTo>
                    <a:pt x="16448" y="62719"/>
                  </a:lnTo>
                  <a:lnTo>
                    <a:pt x="13477" y="62648"/>
                  </a:lnTo>
                  <a:lnTo>
                    <a:pt x="11496" y="61609"/>
                  </a:lnTo>
                  <a:lnTo>
                    <a:pt x="10176" y="59923"/>
                  </a:lnTo>
                  <a:lnTo>
                    <a:pt x="9295" y="57808"/>
                  </a:lnTo>
                  <a:lnTo>
                    <a:pt x="7716" y="56398"/>
                  </a:lnTo>
                  <a:lnTo>
                    <a:pt x="5670" y="55458"/>
                  </a:lnTo>
                  <a:lnTo>
                    <a:pt x="0" y="53949"/>
                  </a:lnTo>
                  <a:lnTo>
                    <a:pt x="527" y="53825"/>
                  </a:lnTo>
                  <a:lnTo>
                    <a:pt x="3759" y="53688"/>
                  </a:lnTo>
                  <a:lnTo>
                    <a:pt x="5017" y="54643"/>
                  </a:lnTo>
                  <a:lnTo>
                    <a:pt x="5856" y="56272"/>
                  </a:lnTo>
                  <a:lnTo>
                    <a:pt x="7203" y="61275"/>
                  </a:lnTo>
                  <a:lnTo>
                    <a:pt x="8305" y="61686"/>
                  </a:lnTo>
                  <a:lnTo>
                    <a:pt x="24674" y="62399"/>
                  </a:lnTo>
                  <a:lnTo>
                    <a:pt x="40945" y="62475"/>
                  </a:lnTo>
                  <a:lnTo>
                    <a:pt x="52480" y="59847"/>
                  </a:lnTo>
                  <a:lnTo>
                    <a:pt x="64221" y="56364"/>
                  </a:lnTo>
                  <a:lnTo>
                    <a:pt x="115482" y="53741"/>
                  </a:lnTo>
                  <a:lnTo>
                    <a:pt x="184933" y="53587"/>
                  </a:lnTo>
                  <a:lnTo>
                    <a:pt x="217303" y="48840"/>
                  </a:lnTo>
                  <a:lnTo>
                    <a:pt x="256771" y="41150"/>
                  </a:lnTo>
                  <a:lnTo>
                    <a:pt x="299884" y="37327"/>
                  </a:lnTo>
                  <a:lnTo>
                    <a:pt x="329290" y="33787"/>
                  </a:lnTo>
                  <a:lnTo>
                    <a:pt x="373736" y="28862"/>
                  </a:lnTo>
                  <a:lnTo>
                    <a:pt x="420970" y="24757"/>
                  </a:lnTo>
                  <a:lnTo>
                    <a:pt x="470023" y="19902"/>
                  </a:lnTo>
                  <a:lnTo>
                    <a:pt x="518622" y="15819"/>
                  </a:lnTo>
                  <a:lnTo>
                    <a:pt x="593118" y="5549"/>
                  </a:lnTo>
                  <a:lnTo>
                    <a:pt x="667585" y="1096"/>
                  </a:lnTo>
                  <a:lnTo>
                    <a:pt x="742267" y="215"/>
                  </a:lnTo>
                  <a:lnTo>
                    <a:pt x="1089657" y="0"/>
                  </a:lnTo>
                  <a:lnTo>
                    <a:pt x="1211787" y="7067"/>
                  </a:lnTo>
                  <a:lnTo>
                    <a:pt x="1284108" y="11023"/>
                  </a:lnTo>
                  <a:lnTo>
                    <a:pt x="1331939" y="15813"/>
                  </a:lnTo>
                  <a:lnTo>
                    <a:pt x="1379656" y="21249"/>
                  </a:lnTo>
                  <a:lnTo>
                    <a:pt x="1496136" y="28704"/>
                  </a:lnTo>
                  <a:lnTo>
                    <a:pt x="1517857" y="31043"/>
                  </a:lnTo>
                  <a:lnTo>
                    <a:pt x="1540276" y="34585"/>
                  </a:lnTo>
                  <a:lnTo>
                    <a:pt x="1563159" y="38931"/>
                  </a:lnTo>
                  <a:lnTo>
                    <a:pt x="1586351" y="43814"/>
                  </a:lnTo>
                  <a:lnTo>
                    <a:pt x="1609751" y="48060"/>
                  </a:lnTo>
                  <a:lnTo>
                    <a:pt x="1656917" y="55425"/>
                  </a:lnTo>
                  <a:lnTo>
                    <a:pt x="1863183" y="83313"/>
                  </a:lnTo>
                  <a:lnTo>
                    <a:pt x="1885587" y="87292"/>
                  </a:lnTo>
                  <a:lnTo>
                    <a:pt x="1907468" y="91928"/>
                  </a:lnTo>
                  <a:lnTo>
                    <a:pt x="1929000" y="97005"/>
                  </a:lnTo>
                  <a:lnTo>
                    <a:pt x="1949308" y="101381"/>
                  </a:lnTo>
                  <a:lnTo>
                    <a:pt x="1987748" y="108888"/>
                  </a:lnTo>
                  <a:lnTo>
                    <a:pt x="2027321" y="115533"/>
                  </a:lnTo>
                  <a:lnTo>
                    <a:pt x="2104578" y="127882"/>
                  </a:lnTo>
                  <a:lnTo>
                    <a:pt x="2205353" y="145841"/>
                  </a:lnTo>
                  <a:lnTo>
                    <a:pt x="2220856" y="148821"/>
                  </a:lnTo>
                  <a:lnTo>
                    <a:pt x="2248665" y="154778"/>
                  </a:lnTo>
                  <a:lnTo>
                    <a:pt x="2315395" y="159950"/>
                  </a:lnTo>
                  <a:lnTo>
                    <a:pt x="2335992" y="161377"/>
                  </a:lnTo>
                  <a:lnTo>
                    <a:pt x="2363330" y="166767"/>
                  </a:lnTo>
                  <a:lnTo>
                    <a:pt x="2400690" y="169663"/>
                  </a:lnTo>
                </a:path>
              </a:pathLst>
            </a:cu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grpSp>
      <p:grpSp>
        <p:nvGrpSpPr>
          <p:cNvPr id="17" name="Group 16"/>
          <p:cNvGrpSpPr/>
          <p:nvPr/>
        </p:nvGrpSpPr>
        <p:grpSpPr>
          <a:xfrm>
            <a:off x="4654986" y="3464718"/>
            <a:ext cx="3821907" cy="348259"/>
            <a:chOff x="4654986" y="3464718"/>
            <a:chExt cx="3821907" cy="348259"/>
          </a:xfrm>
        </p:grpSpPr>
        <p:sp>
          <p:nvSpPr>
            <p:cNvPr id="15" name="SMARTInkAnnotation22"/>
            <p:cNvSpPr/>
            <p:nvPr/>
          </p:nvSpPr>
          <p:spPr bwMode="auto">
            <a:xfrm>
              <a:off x="4654986" y="3464718"/>
              <a:ext cx="3821907" cy="62509"/>
            </a:xfrm>
            <a:custGeom>
              <a:avLst/>
              <a:gdLst/>
              <a:ahLst/>
              <a:cxnLst/>
              <a:rect l="0" t="0" r="0" b="0"/>
              <a:pathLst>
                <a:path w="3821907" h="62509">
                  <a:moveTo>
                    <a:pt x="0" y="0"/>
                  </a:moveTo>
                  <a:lnTo>
                    <a:pt x="164286" y="0"/>
                  </a:lnTo>
                  <a:lnTo>
                    <a:pt x="176000" y="992"/>
                  </a:lnTo>
                  <a:lnTo>
                    <a:pt x="187778" y="2646"/>
                  </a:lnTo>
                  <a:lnTo>
                    <a:pt x="199600" y="4741"/>
                  </a:lnTo>
                  <a:lnTo>
                    <a:pt x="211449" y="6137"/>
                  </a:lnTo>
                  <a:lnTo>
                    <a:pt x="235200" y="7689"/>
                  </a:lnTo>
                  <a:lnTo>
                    <a:pt x="248081" y="9095"/>
                  </a:lnTo>
                  <a:lnTo>
                    <a:pt x="261630" y="11024"/>
                  </a:lnTo>
                  <a:lnTo>
                    <a:pt x="275623" y="13303"/>
                  </a:lnTo>
                  <a:lnTo>
                    <a:pt x="289913" y="14822"/>
                  </a:lnTo>
                  <a:lnTo>
                    <a:pt x="319020" y="16509"/>
                  </a:lnTo>
                  <a:lnTo>
                    <a:pt x="412576" y="17741"/>
                  </a:lnTo>
                  <a:lnTo>
                    <a:pt x="428840" y="18773"/>
                  </a:lnTo>
                  <a:lnTo>
                    <a:pt x="444643" y="20453"/>
                  </a:lnTo>
                  <a:lnTo>
                    <a:pt x="460140" y="22565"/>
                  </a:lnTo>
                  <a:lnTo>
                    <a:pt x="476424" y="23973"/>
                  </a:lnTo>
                  <a:lnTo>
                    <a:pt x="510392" y="25538"/>
                  </a:lnTo>
                  <a:lnTo>
                    <a:pt x="562985" y="26418"/>
                  </a:lnTo>
                  <a:lnTo>
                    <a:pt x="581699" y="27534"/>
                  </a:lnTo>
                  <a:lnTo>
                    <a:pt x="601120" y="29271"/>
                  </a:lnTo>
                  <a:lnTo>
                    <a:pt x="621012" y="31420"/>
                  </a:lnTo>
                  <a:lnTo>
                    <a:pt x="641219" y="32853"/>
                  </a:lnTo>
                  <a:lnTo>
                    <a:pt x="682192" y="34445"/>
                  </a:lnTo>
                  <a:lnTo>
                    <a:pt x="739566" y="35342"/>
                  </a:lnTo>
                  <a:lnTo>
                    <a:pt x="759943" y="36460"/>
                  </a:lnTo>
                  <a:lnTo>
                    <a:pt x="781465" y="38197"/>
                  </a:lnTo>
                  <a:lnTo>
                    <a:pt x="803750" y="40348"/>
                  </a:lnTo>
                  <a:lnTo>
                    <a:pt x="825552" y="41781"/>
                  </a:lnTo>
                  <a:lnTo>
                    <a:pt x="868298" y="43374"/>
                  </a:lnTo>
                  <a:lnTo>
                    <a:pt x="975869" y="44481"/>
                  </a:lnTo>
                  <a:lnTo>
                    <a:pt x="2108791" y="44649"/>
                  </a:lnTo>
                  <a:lnTo>
                    <a:pt x="2135118" y="43657"/>
                  </a:lnTo>
                  <a:lnTo>
                    <a:pt x="2161600" y="42003"/>
                  </a:lnTo>
                  <a:lnTo>
                    <a:pt x="2188183" y="39908"/>
                  </a:lnTo>
                  <a:lnTo>
                    <a:pt x="2213844" y="38512"/>
                  </a:lnTo>
                  <a:lnTo>
                    <a:pt x="2263521" y="36960"/>
                  </a:lnTo>
                  <a:lnTo>
                    <a:pt x="2393724" y="35883"/>
                  </a:lnTo>
                  <a:lnTo>
                    <a:pt x="2495684" y="35752"/>
                  </a:lnTo>
                  <a:lnTo>
                    <a:pt x="2521039" y="34749"/>
                  </a:lnTo>
                  <a:lnTo>
                    <a:pt x="2546873" y="33088"/>
                  </a:lnTo>
                  <a:lnTo>
                    <a:pt x="2573024" y="30988"/>
                  </a:lnTo>
                  <a:lnTo>
                    <a:pt x="2599389" y="29589"/>
                  </a:lnTo>
                  <a:lnTo>
                    <a:pt x="2652495" y="28033"/>
                  </a:lnTo>
                  <a:lnTo>
                    <a:pt x="2833526" y="26862"/>
                  </a:lnTo>
                  <a:lnTo>
                    <a:pt x="3412869" y="26789"/>
                  </a:lnTo>
                  <a:lnTo>
                    <a:pt x="3438090" y="27782"/>
                  </a:lnTo>
                  <a:lnTo>
                    <a:pt x="3462842" y="29435"/>
                  </a:lnTo>
                  <a:lnTo>
                    <a:pt x="3511510" y="33918"/>
                  </a:lnTo>
                  <a:lnTo>
                    <a:pt x="3559598" y="39218"/>
                  </a:lnTo>
                  <a:lnTo>
                    <a:pt x="3582542" y="41028"/>
                  </a:lnTo>
                  <a:lnTo>
                    <a:pt x="3604783" y="42235"/>
                  </a:lnTo>
                  <a:lnTo>
                    <a:pt x="3626555" y="43039"/>
                  </a:lnTo>
                  <a:lnTo>
                    <a:pt x="3649009" y="44568"/>
                  </a:lnTo>
                  <a:lnTo>
                    <a:pt x="3695122" y="48913"/>
                  </a:lnTo>
                  <a:lnTo>
                    <a:pt x="3715556" y="51460"/>
                  </a:lnTo>
                  <a:lnTo>
                    <a:pt x="3734139" y="54150"/>
                  </a:lnTo>
                  <a:lnTo>
                    <a:pt x="3751489" y="56936"/>
                  </a:lnTo>
                  <a:lnTo>
                    <a:pt x="3767023" y="58794"/>
                  </a:lnTo>
                  <a:lnTo>
                    <a:pt x="3781349" y="60032"/>
                  </a:lnTo>
                  <a:lnTo>
                    <a:pt x="3821906" y="62508"/>
                  </a:lnTo>
                </a:path>
              </a:pathLst>
            </a:cu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6" name="SMARTInkAnnotation23"/>
            <p:cNvSpPr/>
            <p:nvPr/>
          </p:nvSpPr>
          <p:spPr bwMode="auto">
            <a:xfrm>
              <a:off x="4913947" y="3741541"/>
              <a:ext cx="1723431" cy="71436"/>
            </a:xfrm>
            <a:custGeom>
              <a:avLst/>
              <a:gdLst/>
              <a:ahLst/>
              <a:cxnLst/>
              <a:rect l="0" t="0" r="0" b="0"/>
              <a:pathLst>
                <a:path w="1723431" h="71436">
                  <a:moveTo>
                    <a:pt x="0" y="71435"/>
                  </a:moveTo>
                  <a:lnTo>
                    <a:pt x="0" y="63747"/>
                  </a:lnTo>
                  <a:lnTo>
                    <a:pt x="992" y="63333"/>
                  </a:lnTo>
                  <a:lnTo>
                    <a:pt x="12429" y="62614"/>
                  </a:lnTo>
                  <a:lnTo>
                    <a:pt x="25731" y="62538"/>
                  </a:lnTo>
                  <a:lnTo>
                    <a:pt x="32037" y="61535"/>
                  </a:lnTo>
                  <a:lnTo>
                    <a:pt x="39218" y="59874"/>
                  </a:lnTo>
                  <a:lnTo>
                    <a:pt x="46981" y="57775"/>
                  </a:lnTo>
                  <a:lnTo>
                    <a:pt x="54142" y="56375"/>
                  </a:lnTo>
                  <a:lnTo>
                    <a:pt x="75684" y="54405"/>
                  </a:lnTo>
                  <a:lnTo>
                    <a:pt x="106320" y="52829"/>
                  </a:lnTo>
                  <a:lnTo>
                    <a:pt x="117513" y="51094"/>
                  </a:lnTo>
                  <a:lnTo>
                    <a:pt x="128944" y="48945"/>
                  </a:lnTo>
                  <a:lnTo>
                    <a:pt x="140532" y="47512"/>
                  </a:lnTo>
                  <a:lnTo>
                    <a:pt x="176798" y="45495"/>
                  </a:lnTo>
                  <a:lnTo>
                    <a:pt x="218521" y="43905"/>
                  </a:lnTo>
                  <a:lnTo>
                    <a:pt x="232993" y="42168"/>
                  </a:lnTo>
                  <a:lnTo>
                    <a:pt x="247602" y="40018"/>
                  </a:lnTo>
                  <a:lnTo>
                    <a:pt x="263295" y="38584"/>
                  </a:lnTo>
                  <a:lnTo>
                    <a:pt x="313823" y="36566"/>
                  </a:lnTo>
                  <a:lnTo>
                    <a:pt x="367490" y="34976"/>
                  </a:lnTo>
                  <a:lnTo>
                    <a:pt x="386876" y="33239"/>
                  </a:lnTo>
                  <a:lnTo>
                    <a:pt x="406746" y="31088"/>
                  </a:lnTo>
                  <a:lnTo>
                    <a:pt x="425945" y="29654"/>
                  </a:lnTo>
                  <a:lnTo>
                    <a:pt x="463153" y="28061"/>
                  </a:lnTo>
                  <a:lnTo>
                    <a:pt x="483394" y="26644"/>
                  </a:lnTo>
                  <a:lnTo>
                    <a:pt x="527050" y="22424"/>
                  </a:lnTo>
                  <a:lnTo>
                    <a:pt x="549804" y="20901"/>
                  </a:lnTo>
                  <a:lnTo>
                    <a:pt x="596253" y="19210"/>
                  </a:lnTo>
                  <a:lnTo>
                    <a:pt x="619752" y="17767"/>
                  </a:lnTo>
                  <a:lnTo>
                    <a:pt x="667029" y="13517"/>
                  </a:lnTo>
                  <a:lnTo>
                    <a:pt x="690748" y="11987"/>
                  </a:lnTo>
                  <a:lnTo>
                    <a:pt x="738270" y="10287"/>
                  </a:lnTo>
                  <a:lnTo>
                    <a:pt x="763047" y="8842"/>
                  </a:lnTo>
                  <a:lnTo>
                    <a:pt x="814390" y="4590"/>
                  </a:lnTo>
                  <a:lnTo>
                    <a:pt x="839591" y="3059"/>
                  </a:lnTo>
                  <a:lnTo>
                    <a:pt x="888758" y="1358"/>
                  </a:lnTo>
                  <a:lnTo>
                    <a:pt x="992128" y="266"/>
                  </a:lnTo>
                  <a:lnTo>
                    <a:pt x="1272584" y="0"/>
                  </a:lnTo>
                  <a:lnTo>
                    <a:pt x="1296858" y="992"/>
                  </a:lnTo>
                  <a:lnTo>
                    <a:pt x="1320978" y="2644"/>
                  </a:lnTo>
                  <a:lnTo>
                    <a:pt x="1344996" y="4739"/>
                  </a:lnTo>
                  <a:lnTo>
                    <a:pt x="1368945" y="6135"/>
                  </a:lnTo>
                  <a:lnTo>
                    <a:pt x="1416722" y="7686"/>
                  </a:lnTo>
                  <a:lnTo>
                    <a:pt x="1440575" y="9092"/>
                  </a:lnTo>
                  <a:lnTo>
                    <a:pt x="1464414" y="11022"/>
                  </a:lnTo>
                  <a:lnTo>
                    <a:pt x="1488245" y="13300"/>
                  </a:lnTo>
                  <a:lnTo>
                    <a:pt x="1533244" y="18477"/>
                  </a:lnTo>
                  <a:lnTo>
                    <a:pt x="1554968" y="21247"/>
                  </a:lnTo>
                  <a:lnTo>
                    <a:pt x="1575403" y="23094"/>
                  </a:lnTo>
                  <a:lnTo>
                    <a:pt x="1613984" y="25145"/>
                  </a:lnTo>
                  <a:lnTo>
                    <a:pt x="1631614" y="26684"/>
                  </a:lnTo>
                  <a:lnTo>
                    <a:pt x="1648329" y="28703"/>
                  </a:lnTo>
                  <a:lnTo>
                    <a:pt x="1664432" y="31041"/>
                  </a:lnTo>
                  <a:lnTo>
                    <a:pt x="1678145" y="32599"/>
                  </a:lnTo>
                  <a:lnTo>
                    <a:pt x="1690264" y="33638"/>
                  </a:lnTo>
                  <a:lnTo>
                    <a:pt x="1723430" y="35716"/>
                  </a:lnTo>
                </a:path>
              </a:pathLst>
            </a:cu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grpSp>
      <p:grpSp>
        <p:nvGrpSpPr>
          <p:cNvPr id="25" name="Group 24"/>
          <p:cNvGrpSpPr/>
          <p:nvPr/>
        </p:nvGrpSpPr>
        <p:grpSpPr>
          <a:xfrm>
            <a:off x="4301634" y="2348507"/>
            <a:ext cx="4648533" cy="2446736"/>
            <a:chOff x="4301634" y="2348507"/>
            <a:chExt cx="4648533" cy="2446736"/>
          </a:xfrm>
        </p:grpSpPr>
        <p:sp>
          <p:nvSpPr>
            <p:cNvPr id="19" name="SMARTInkAnnotation24"/>
            <p:cNvSpPr/>
            <p:nvPr/>
          </p:nvSpPr>
          <p:spPr bwMode="auto">
            <a:xfrm>
              <a:off x="4762143" y="4385029"/>
              <a:ext cx="3955852" cy="115534"/>
            </a:xfrm>
            <a:custGeom>
              <a:avLst/>
              <a:gdLst/>
              <a:ahLst/>
              <a:cxnLst/>
              <a:rect l="0" t="0" r="0" b="0"/>
              <a:pathLst>
                <a:path w="3955852" h="115534">
                  <a:moveTo>
                    <a:pt x="0" y="35166"/>
                  </a:moveTo>
                  <a:lnTo>
                    <a:pt x="12428" y="35166"/>
                  </a:lnTo>
                  <a:lnTo>
                    <a:pt x="20737" y="32521"/>
                  </a:lnTo>
                  <a:lnTo>
                    <a:pt x="25731" y="30425"/>
                  </a:lnTo>
                  <a:lnTo>
                    <a:pt x="46981" y="27478"/>
                  </a:lnTo>
                  <a:lnTo>
                    <a:pt x="108284" y="25316"/>
                  </a:lnTo>
                  <a:lnTo>
                    <a:pt x="118822" y="23639"/>
                  </a:lnTo>
                  <a:lnTo>
                    <a:pt x="142107" y="20121"/>
                  </a:lnTo>
                  <a:lnTo>
                    <a:pt x="256186" y="17416"/>
                  </a:lnTo>
                  <a:lnTo>
                    <a:pt x="340138" y="19967"/>
                  </a:lnTo>
                  <a:lnTo>
                    <a:pt x="376398" y="23450"/>
                  </a:lnTo>
                  <a:lnTo>
                    <a:pt x="491328" y="25992"/>
                  </a:lnTo>
                  <a:lnTo>
                    <a:pt x="787558" y="26235"/>
                  </a:lnTo>
                  <a:lnTo>
                    <a:pt x="832560" y="28882"/>
                  </a:lnTo>
                  <a:lnTo>
                    <a:pt x="879018" y="32373"/>
                  </a:lnTo>
                  <a:lnTo>
                    <a:pt x="997271" y="34798"/>
                  </a:lnTo>
                  <a:lnTo>
                    <a:pt x="1116226" y="32472"/>
                  </a:lnTo>
                  <a:lnTo>
                    <a:pt x="1164835" y="29008"/>
                  </a:lnTo>
                  <a:lnTo>
                    <a:pt x="1266155" y="26784"/>
                  </a:lnTo>
                  <a:lnTo>
                    <a:pt x="1506108" y="26245"/>
                  </a:lnTo>
                  <a:lnTo>
                    <a:pt x="1556396" y="23594"/>
                  </a:lnTo>
                  <a:lnTo>
                    <a:pt x="1607521" y="20101"/>
                  </a:lnTo>
                  <a:lnTo>
                    <a:pt x="1707663" y="17859"/>
                  </a:lnTo>
                  <a:lnTo>
                    <a:pt x="1813140" y="17416"/>
                  </a:lnTo>
                  <a:lnTo>
                    <a:pt x="1863843" y="14709"/>
                  </a:lnTo>
                  <a:lnTo>
                    <a:pt x="1913827" y="11191"/>
                  </a:lnTo>
                  <a:lnTo>
                    <a:pt x="2016031" y="8933"/>
                  </a:lnTo>
                  <a:lnTo>
                    <a:pt x="2192363" y="8409"/>
                  </a:lnTo>
                  <a:lnTo>
                    <a:pt x="2243391" y="5746"/>
                  </a:lnTo>
                  <a:lnTo>
                    <a:pt x="2294844" y="2247"/>
                  </a:lnTo>
                  <a:lnTo>
                    <a:pt x="2395196" y="0"/>
                  </a:lnTo>
                  <a:lnTo>
                    <a:pt x="2474127" y="2256"/>
                  </a:lnTo>
                  <a:lnTo>
                    <a:pt x="2527370" y="5656"/>
                  </a:lnTo>
                  <a:lnTo>
                    <a:pt x="2634310" y="7839"/>
                  </a:lnTo>
                  <a:lnTo>
                    <a:pt x="2741425" y="8270"/>
                  </a:lnTo>
                  <a:lnTo>
                    <a:pt x="2794996" y="10975"/>
                  </a:lnTo>
                  <a:lnTo>
                    <a:pt x="2847580" y="14493"/>
                  </a:lnTo>
                  <a:lnTo>
                    <a:pt x="2922801" y="17465"/>
                  </a:lnTo>
                  <a:lnTo>
                    <a:pt x="2974827" y="21676"/>
                  </a:lnTo>
                  <a:lnTo>
                    <a:pt x="3054321" y="29625"/>
                  </a:lnTo>
                  <a:lnTo>
                    <a:pt x="3107695" y="32703"/>
                  </a:lnTo>
                  <a:lnTo>
                    <a:pt x="3161181" y="35063"/>
                  </a:lnTo>
                  <a:lnTo>
                    <a:pt x="3214718" y="39419"/>
                  </a:lnTo>
                  <a:lnTo>
                    <a:pt x="3367736" y="56114"/>
                  </a:lnTo>
                  <a:lnTo>
                    <a:pt x="3537865" y="76844"/>
                  </a:lnTo>
                  <a:lnTo>
                    <a:pt x="3581894" y="82794"/>
                  </a:lnTo>
                  <a:lnTo>
                    <a:pt x="3624614" y="86099"/>
                  </a:lnTo>
                  <a:lnTo>
                    <a:pt x="3666752" y="88561"/>
                  </a:lnTo>
                  <a:lnTo>
                    <a:pt x="3687713" y="90606"/>
                  </a:lnTo>
                  <a:lnTo>
                    <a:pt x="3708631" y="92962"/>
                  </a:lnTo>
                  <a:lnTo>
                    <a:pt x="3747749" y="98225"/>
                  </a:lnTo>
                  <a:lnTo>
                    <a:pt x="3766513" y="101018"/>
                  </a:lnTo>
                  <a:lnTo>
                    <a:pt x="3800595" y="106766"/>
                  </a:lnTo>
                  <a:lnTo>
                    <a:pt x="3816628" y="109689"/>
                  </a:lnTo>
                  <a:lnTo>
                    <a:pt x="3845026" y="112935"/>
                  </a:lnTo>
                  <a:lnTo>
                    <a:pt x="3955851" y="115533"/>
                  </a:lnTo>
                </a:path>
              </a:pathLst>
            </a:custGeom>
            <a:noFill/>
            <a:ln w="38100" cap="flat" cmpd="sng" algn="ctr">
              <a:solidFill>
                <a:srgbClr val="009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0" name="SMARTInkAnnotation25"/>
            <p:cNvSpPr/>
            <p:nvPr/>
          </p:nvSpPr>
          <p:spPr bwMode="auto">
            <a:xfrm>
              <a:off x="5021103" y="4724634"/>
              <a:ext cx="3661173" cy="70609"/>
            </a:xfrm>
            <a:custGeom>
              <a:avLst/>
              <a:gdLst/>
              <a:ahLst/>
              <a:cxnLst/>
              <a:rect l="0" t="0" r="0" b="0"/>
              <a:pathLst>
                <a:path w="3661173" h="70609">
                  <a:moveTo>
                    <a:pt x="0" y="70608"/>
                  </a:moveTo>
                  <a:lnTo>
                    <a:pt x="358999" y="70608"/>
                  </a:lnTo>
                  <a:lnTo>
                    <a:pt x="376255" y="69616"/>
                  </a:lnTo>
                  <a:lnTo>
                    <a:pt x="393712" y="67963"/>
                  </a:lnTo>
                  <a:lnTo>
                    <a:pt x="411303" y="65868"/>
                  </a:lnTo>
                  <a:lnTo>
                    <a:pt x="428984" y="64471"/>
                  </a:lnTo>
                  <a:lnTo>
                    <a:pt x="482309" y="62505"/>
                  </a:lnTo>
                  <a:lnTo>
                    <a:pt x="596498" y="61750"/>
                  </a:lnTo>
                  <a:lnTo>
                    <a:pt x="704390" y="61688"/>
                  </a:lnTo>
                  <a:lnTo>
                    <a:pt x="726570" y="60692"/>
                  </a:lnTo>
                  <a:lnTo>
                    <a:pt x="748302" y="59037"/>
                  </a:lnTo>
                  <a:lnTo>
                    <a:pt x="769735" y="56941"/>
                  </a:lnTo>
                  <a:lnTo>
                    <a:pt x="791961" y="55543"/>
                  </a:lnTo>
                  <a:lnTo>
                    <a:pt x="837824" y="53990"/>
                  </a:lnTo>
                  <a:lnTo>
                    <a:pt x="861167" y="52584"/>
                  </a:lnTo>
                  <a:lnTo>
                    <a:pt x="884665" y="50655"/>
                  </a:lnTo>
                  <a:lnTo>
                    <a:pt x="908269" y="48376"/>
                  </a:lnTo>
                  <a:lnTo>
                    <a:pt x="931942" y="46857"/>
                  </a:lnTo>
                  <a:lnTo>
                    <a:pt x="1003185" y="44719"/>
                  </a:lnTo>
                  <a:lnTo>
                    <a:pt x="1074564" y="43093"/>
                  </a:lnTo>
                  <a:lnTo>
                    <a:pt x="1098368" y="41351"/>
                  </a:lnTo>
                  <a:lnTo>
                    <a:pt x="1122175" y="39197"/>
                  </a:lnTo>
                  <a:lnTo>
                    <a:pt x="1146977" y="37761"/>
                  </a:lnTo>
                  <a:lnTo>
                    <a:pt x="1198346" y="36165"/>
                  </a:lnTo>
                  <a:lnTo>
                    <a:pt x="1224545" y="34747"/>
                  </a:lnTo>
                  <a:lnTo>
                    <a:pt x="1277469" y="30526"/>
                  </a:lnTo>
                  <a:lnTo>
                    <a:pt x="1304084" y="29004"/>
                  </a:lnTo>
                  <a:lnTo>
                    <a:pt x="1357468" y="27313"/>
                  </a:lnTo>
                  <a:lnTo>
                    <a:pt x="1384206" y="25870"/>
                  </a:lnTo>
                  <a:lnTo>
                    <a:pt x="1437726" y="21620"/>
                  </a:lnTo>
                  <a:lnTo>
                    <a:pt x="1465492" y="20090"/>
                  </a:lnTo>
                  <a:lnTo>
                    <a:pt x="1550982" y="17936"/>
                  </a:lnTo>
                  <a:lnTo>
                    <a:pt x="1633309" y="16306"/>
                  </a:lnTo>
                  <a:lnTo>
                    <a:pt x="1660372" y="14563"/>
                  </a:lnTo>
                  <a:lnTo>
                    <a:pt x="1687344" y="12409"/>
                  </a:lnTo>
                  <a:lnTo>
                    <a:pt x="1715248" y="10972"/>
                  </a:lnTo>
                  <a:lnTo>
                    <a:pt x="1800932" y="8951"/>
                  </a:lnTo>
                  <a:lnTo>
                    <a:pt x="2022739" y="8133"/>
                  </a:lnTo>
                  <a:lnTo>
                    <a:pt x="2050961" y="7130"/>
                  </a:lnTo>
                  <a:lnTo>
                    <a:pt x="2078706" y="5469"/>
                  </a:lnTo>
                  <a:lnTo>
                    <a:pt x="2106132" y="3369"/>
                  </a:lnTo>
                  <a:lnTo>
                    <a:pt x="2133346" y="1970"/>
                  </a:lnTo>
                  <a:lnTo>
                    <a:pt x="2215304" y="0"/>
                  </a:lnTo>
                  <a:lnTo>
                    <a:pt x="2328737" y="1980"/>
                  </a:lnTo>
                  <a:lnTo>
                    <a:pt x="2356163" y="4020"/>
                  </a:lnTo>
                  <a:lnTo>
                    <a:pt x="2382385" y="5379"/>
                  </a:lnTo>
                  <a:lnTo>
                    <a:pt x="2484148" y="7562"/>
                  </a:lnTo>
                  <a:lnTo>
                    <a:pt x="2809729" y="8097"/>
                  </a:lnTo>
                  <a:lnTo>
                    <a:pt x="2834583" y="9090"/>
                  </a:lnTo>
                  <a:lnTo>
                    <a:pt x="2860081" y="10744"/>
                  </a:lnTo>
                  <a:lnTo>
                    <a:pt x="2886010" y="12839"/>
                  </a:lnTo>
                  <a:lnTo>
                    <a:pt x="2910241" y="14236"/>
                  </a:lnTo>
                  <a:lnTo>
                    <a:pt x="2978520" y="16202"/>
                  </a:lnTo>
                  <a:lnTo>
                    <a:pt x="3048580" y="17776"/>
                  </a:lnTo>
                  <a:lnTo>
                    <a:pt x="3072200" y="19512"/>
                  </a:lnTo>
                  <a:lnTo>
                    <a:pt x="3119610" y="24086"/>
                  </a:lnTo>
                  <a:lnTo>
                    <a:pt x="3167139" y="29426"/>
                  </a:lnTo>
                  <a:lnTo>
                    <a:pt x="3189934" y="31247"/>
                  </a:lnTo>
                  <a:lnTo>
                    <a:pt x="3233783" y="33270"/>
                  </a:lnTo>
                  <a:lnTo>
                    <a:pt x="3255199" y="34802"/>
                  </a:lnTo>
                  <a:lnTo>
                    <a:pt x="3276422" y="36815"/>
                  </a:lnTo>
                  <a:lnTo>
                    <a:pt x="3297515" y="39149"/>
                  </a:lnTo>
                  <a:lnTo>
                    <a:pt x="3318523" y="40706"/>
                  </a:lnTo>
                  <a:lnTo>
                    <a:pt x="3360386" y="42435"/>
                  </a:lnTo>
                  <a:lnTo>
                    <a:pt x="3380281" y="43888"/>
                  </a:lnTo>
                  <a:lnTo>
                    <a:pt x="3399497" y="45849"/>
                  </a:lnTo>
                  <a:lnTo>
                    <a:pt x="3418261" y="48149"/>
                  </a:lnTo>
                  <a:lnTo>
                    <a:pt x="3437716" y="49682"/>
                  </a:lnTo>
                  <a:lnTo>
                    <a:pt x="3477853" y="51386"/>
                  </a:lnTo>
                  <a:lnTo>
                    <a:pt x="3497287" y="52832"/>
                  </a:lnTo>
                  <a:lnTo>
                    <a:pt x="3516198" y="54788"/>
                  </a:lnTo>
                  <a:lnTo>
                    <a:pt x="3534756" y="57085"/>
                  </a:lnTo>
                  <a:lnTo>
                    <a:pt x="3552090" y="58616"/>
                  </a:lnTo>
                  <a:lnTo>
                    <a:pt x="3598204" y="60771"/>
                  </a:lnTo>
                  <a:lnTo>
                    <a:pt x="3661172" y="61678"/>
                  </a:lnTo>
                </a:path>
              </a:pathLst>
            </a:custGeom>
            <a:noFill/>
            <a:ln w="38100" cap="flat" cmpd="sng" algn="ctr">
              <a:solidFill>
                <a:srgbClr val="009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1" name="SMARTInkAnnotation26"/>
            <p:cNvSpPr/>
            <p:nvPr/>
          </p:nvSpPr>
          <p:spPr bwMode="auto">
            <a:xfrm>
              <a:off x="4301634" y="2509242"/>
              <a:ext cx="739624" cy="675146"/>
            </a:xfrm>
            <a:custGeom>
              <a:avLst/>
              <a:gdLst/>
              <a:ahLst/>
              <a:cxnLst/>
              <a:rect l="0" t="0" r="0" b="0"/>
              <a:pathLst>
                <a:path w="739624" h="675146">
                  <a:moveTo>
                    <a:pt x="621243" y="169664"/>
                  </a:moveTo>
                  <a:lnTo>
                    <a:pt x="621243" y="160183"/>
                  </a:lnTo>
                  <a:lnTo>
                    <a:pt x="619258" y="155406"/>
                  </a:lnTo>
                  <a:lnTo>
                    <a:pt x="607107" y="136126"/>
                  </a:lnTo>
                  <a:lnTo>
                    <a:pt x="605866" y="132423"/>
                  </a:lnTo>
                  <a:lnTo>
                    <a:pt x="596549" y="123016"/>
                  </a:lnTo>
                  <a:lnTo>
                    <a:pt x="574569" y="106564"/>
                  </a:lnTo>
                  <a:lnTo>
                    <a:pt x="549205" y="89121"/>
                  </a:lnTo>
                  <a:lnTo>
                    <a:pt x="540475" y="83226"/>
                  </a:lnTo>
                  <a:lnTo>
                    <a:pt x="520192" y="76677"/>
                  </a:lnTo>
                  <a:lnTo>
                    <a:pt x="509227" y="74930"/>
                  </a:lnTo>
                  <a:lnTo>
                    <a:pt x="496956" y="73766"/>
                  </a:lnTo>
                  <a:lnTo>
                    <a:pt x="483815" y="72990"/>
                  </a:lnTo>
                  <a:lnTo>
                    <a:pt x="470093" y="72472"/>
                  </a:lnTo>
                  <a:lnTo>
                    <a:pt x="455984" y="73119"/>
                  </a:lnTo>
                  <a:lnTo>
                    <a:pt x="441617" y="74543"/>
                  </a:lnTo>
                  <a:lnTo>
                    <a:pt x="427078" y="76484"/>
                  </a:lnTo>
                  <a:lnTo>
                    <a:pt x="411432" y="79763"/>
                  </a:lnTo>
                  <a:lnTo>
                    <a:pt x="395049" y="83933"/>
                  </a:lnTo>
                  <a:lnTo>
                    <a:pt x="378173" y="88697"/>
                  </a:lnTo>
                  <a:lnTo>
                    <a:pt x="359978" y="94850"/>
                  </a:lnTo>
                  <a:lnTo>
                    <a:pt x="340902" y="101929"/>
                  </a:lnTo>
                  <a:lnTo>
                    <a:pt x="321240" y="109624"/>
                  </a:lnTo>
                  <a:lnTo>
                    <a:pt x="302178" y="118723"/>
                  </a:lnTo>
                  <a:lnTo>
                    <a:pt x="283517" y="128758"/>
                  </a:lnTo>
                  <a:lnTo>
                    <a:pt x="265123" y="139417"/>
                  </a:lnTo>
                  <a:lnTo>
                    <a:pt x="246908" y="151484"/>
                  </a:lnTo>
                  <a:lnTo>
                    <a:pt x="228811" y="164489"/>
                  </a:lnTo>
                  <a:lnTo>
                    <a:pt x="210794" y="178120"/>
                  </a:lnTo>
                  <a:lnTo>
                    <a:pt x="174899" y="206495"/>
                  </a:lnTo>
                  <a:lnTo>
                    <a:pt x="156993" y="221007"/>
                  </a:lnTo>
                  <a:lnTo>
                    <a:pt x="140094" y="236635"/>
                  </a:lnTo>
                  <a:lnTo>
                    <a:pt x="123867" y="253007"/>
                  </a:lnTo>
                  <a:lnTo>
                    <a:pt x="108089" y="269874"/>
                  </a:lnTo>
                  <a:lnTo>
                    <a:pt x="93601" y="288064"/>
                  </a:lnTo>
                  <a:lnTo>
                    <a:pt x="79974" y="307137"/>
                  </a:lnTo>
                  <a:lnTo>
                    <a:pt x="66920" y="326797"/>
                  </a:lnTo>
                  <a:lnTo>
                    <a:pt x="55241" y="345856"/>
                  </a:lnTo>
                  <a:lnTo>
                    <a:pt x="44479" y="364516"/>
                  </a:lnTo>
                  <a:lnTo>
                    <a:pt x="34327" y="382909"/>
                  </a:lnTo>
                  <a:lnTo>
                    <a:pt x="25575" y="401124"/>
                  </a:lnTo>
                  <a:lnTo>
                    <a:pt x="17755" y="419221"/>
                  </a:lnTo>
                  <a:lnTo>
                    <a:pt x="10558" y="437238"/>
                  </a:lnTo>
                  <a:lnTo>
                    <a:pt x="5760" y="455203"/>
                  </a:lnTo>
                  <a:lnTo>
                    <a:pt x="2562" y="473132"/>
                  </a:lnTo>
                  <a:lnTo>
                    <a:pt x="429" y="491039"/>
                  </a:lnTo>
                  <a:lnTo>
                    <a:pt x="0" y="507937"/>
                  </a:lnTo>
                  <a:lnTo>
                    <a:pt x="706" y="524164"/>
                  </a:lnTo>
                  <a:lnTo>
                    <a:pt x="2168" y="539943"/>
                  </a:lnTo>
                  <a:lnTo>
                    <a:pt x="5128" y="555422"/>
                  </a:lnTo>
                  <a:lnTo>
                    <a:pt x="9086" y="570704"/>
                  </a:lnTo>
                  <a:lnTo>
                    <a:pt x="13708" y="585852"/>
                  </a:lnTo>
                  <a:lnTo>
                    <a:pt x="19766" y="598927"/>
                  </a:lnTo>
                  <a:lnTo>
                    <a:pt x="26782" y="610620"/>
                  </a:lnTo>
                  <a:lnTo>
                    <a:pt x="34436" y="621393"/>
                  </a:lnTo>
                  <a:lnTo>
                    <a:pt x="56168" y="638654"/>
                  </a:lnTo>
                  <a:lnTo>
                    <a:pt x="68910" y="646034"/>
                  </a:lnTo>
                  <a:lnTo>
                    <a:pt x="82364" y="652939"/>
                  </a:lnTo>
                  <a:lnTo>
                    <a:pt x="96295" y="659527"/>
                  </a:lnTo>
                  <a:lnTo>
                    <a:pt x="110543" y="665903"/>
                  </a:lnTo>
                  <a:lnTo>
                    <a:pt x="126987" y="670155"/>
                  </a:lnTo>
                  <a:lnTo>
                    <a:pt x="144895" y="672988"/>
                  </a:lnTo>
                  <a:lnTo>
                    <a:pt x="163779" y="674878"/>
                  </a:lnTo>
                  <a:lnTo>
                    <a:pt x="183314" y="675145"/>
                  </a:lnTo>
                  <a:lnTo>
                    <a:pt x="203282" y="674331"/>
                  </a:lnTo>
                  <a:lnTo>
                    <a:pt x="223540" y="672796"/>
                  </a:lnTo>
                  <a:lnTo>
                    <a:pt x="243990" y="669788"/>
                  </a:lnTo>
                  <a:lnTo>
                    <a:pt x="264569" y="665799"/>
                  </a:lnTo>
                  <a:lnTo>
                    <a:pt x="285234" y="661155"/>
                  </a:lnTo>
                  <a:lnTo>
                    <a:pt x="326715" y="650703"/>
                  </a:lnTo>
                  <a:lnTo>
                    <a:pt x="347500" y="645138"/>
                  </a:lnTo>
                  <a:lnTo>
                    <a:pt x="369294" y="637459"/>
                  </a:lnTo>
                  <a:lnTo>
                    <a:pt x="391762" y="628371"/>
                  </a:lnTo>
                  <a:lnTo>
                    <a:pt x="414677" y="618343"/>
                  </a:lnTo>
                  <a:lnTo>
                    <a:pt x="436899" y="607690"/>
                  </a:lnTo>
                  <a:lnTo>
                    <a:pt x="458660" y="596619"/>
                  </a:lnTo>
                  <a:lnTo>
                    <a:pt x="480112" y="585269"/>
                  </a:lnTo>
                  <a:lnTo>
                    <a:pt x="501358" y="572742"/>
                  </a:lnTo>
                  <a:lnTo>
                    <a:pt x="522468" y="559429"/>
                  </a:lnTo>
                  <a:lnTo>
                    <a:pt x="543486" y="545594"/>
                  </a:lnTo>
                  <a:lnTo>
                    <a:pt x="563452" y="530416"/>
                  </a:lnTo>
                  <a:lnTo>
                    <a:pt x="582716" y="514345"/>
                  </a:lnTo>
                  <a:lnTo>
                    <a:pt x="601511" y="497678"/>
                  </a:lnTo>
                  <a:lnTo>
                    <a:pt x="619002" y="480613"/>
                  </a:lnTo>
                  <a:lnTo>
                    <a:pt x="635624" y="463284"/>
                  </a:lnTo>
                  <a:lnTo>
                    <a:pt x="651666" y="445778"/>
                  </a:lnTo>
                  <a:lnTo>
                    <a:pt x="666330" y="428154"/>
                  </a:lnTo>
                  <a:lnTo>
                    <a:pt x="680074" y="410451"/>
                  </a:lnTo>
                  <a:lnTo>
                    <a:pt x="693206" y="392697"/>
                  </a:lnTo>
                  <a:lnTo>
                    <a:pt x="703945" y="374907"/>
                  </a:lnTo>
                  <a:lnTo>
                    <a:pt x="713088" y="357094"/>
                  </a:lnTo>
                  <a:lnTo>
                    <a:pt x="721169" y="339266"/>
                  </a:lnTo>
                  <a:lnTo>
                    <a:pt x="727548" y="320435"/>
                  </a:lnTo>
                  <a:lnTo>
                    <a:pt x="732792" y="300936"/>
                  </a:lnTo>
                  <a:lnTo>
                    <a:pt x="737280" y="280991"/>
                  </a:lnTo>
                  <a:lnTo>
                    <a:pt x="739281" y="261741"/>
                  </a:lnTo>
                  <a:lnTo>
                    <a:pt x="739623" y="242955"/>
                  </a:lnTo>
                  <a:lnTo>
                    <a:pt x="738858" y="224478"/>
                  </a:lnTo>
                  <a:lnTo>
                    <a:pt x="735371" y="207198"/>
                  </a:lnTo>
                  <a:lnTo>
                    <a:pt x="730071" y="190718"/>
                  </a:lnTo>
                  <a:lnTo>
                    <a:pt x="723560" y="174770"/>
                  </a:lnTo>
                  <a:lnTo>
                    <a:pt x="715251" y="159178"/>
                  </a:lnTo>
                  <a:lnTo>
                    <a:pt x="705743" y="143822"/>
                  </a:lnTo>
                  <a:lnTo>
                    <a:pt x="695436" y="128623"/>
                  </a:lnTo>
                  <a:lnTo>
                    <a:pt x="683603" y="114522"/>
                  </a:lnTo>
                  <a:lnTo>
                    <a:pt x="670754" y="101153"/>
                  </a:lnTo>
                  <a:lnTo>
                    <a:pt x="657227" y="88271"/>
                  </a:lnTo>
                  <a:lnTo>
                    <a:pt x="641263" y="76706"/>
                  </a:lnTo>
                  <a:lnTo>
                    <a:pt x="623676" y="66021"/>
                  </a:lnTo>
                  <a:lnTo>
                    <a:pt x="605005" y="55920"/>
                  </a:lnTo>
                  <a:lnTo>
                    <a:pt x="586605" y="47201"/>
                  </a:lnTo>
                  <a:lnTo>
                    <a:pt x="568386" y="39405"/>
                  </a:lnTo>
                  <a:lnTo>
                    <a:pt x="550286" y="32223"/>
                  </a:lnTo>
                  <a:lnTo>
                    <a:pt x="532266" y="26443"/>
                  </a:lnTo>
                  <a:lnTo>
                    <a:pt x="514300" y="21597"/>
                  </a:lnTo>
                  <a:lnTo>
                    <a:pt x="496369" y="17375"/>
                  </a:lnTo>
                  <a:lnTo>
                    <a:pt x="481439" y="13567"/>
                  </a:lnTo>
                  <a:lnTo>
                    <a:pt x="468509" y="10037"/>
                  </a:lnTo>
                  <a:lnTo>
                    <a:pt x="433719" y="0"/>
                  </a:lnTo>
                </a:path>
              </a:pathLst>
            </a:custGeom>
            <a:noFill/>
            <a:ln w="381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4" name="SMARTInkAnnotation27"/>
            <p:cNvSpPr/>
            <p:nvPr/>
          </p:nvSpPr>
          <p:spPr bwMode="auto">
            <a:xfrm>
              <a:off x="8110775" y="2348507"/>
              <a:ext cx="839392" cy="811635"/>
            </a:xfrm>
            <a:custGeom>
              <a:avLst/>
              <a:gdLst/>
              <a:ahLst/>
              <a:cxnLst/>
              <a:rect l="0" t="0" r="0" b="0"/>
              <a:pathLst>
                <a:path w="839392" h="811635">
                  <a:moveTo>
                    <a:pt x="0" y="678657"/>
                  </a:moveTo>
                  <a:lnTo>
                    <a:pt x="7689" y="701722"/>
                  </a:lnTo>
                  <a:lnTo>
                    <a:pt x="9677" y="718968"/>
                  </a:lnTo>
                  <a:lnTo>
                    <a:pt x="15949" y="741484"/>
                  </a:lnTo>
                  <a:lnTo>
                    <a:pt x="19938" y="761764"/>
                  </a:lnTo>
                  <a:lnTo>
                    <a:pt x="24736" y="776117"/>
                  </a:lnTo>
                  <a:lnTo>
                    <a:pt x="32024" y="790767"/>
                  </a:lnTo>
                  <a:lnTo>
                    <a:pt x="34077" y="801575"/>
                  </a:lnTo>
                  <a:lnTo>
                    <a:pt x="35616" y="805250"/>
                  </a:lnTo>
                  <a:lnTo>
                    <a:pt x="37635" y="807701"/>
                  </a:lnTo>
                  <a:lnTo>
                    <a:pt x="39973" y="809334"/>
                  </a:lnTo>
                  <a:lnTo>
                    <a:pt x="45217" y="811150"/>
                  </a:lnTo>
                  <a:lnTo>
                    <a:pt x="48004" y="811634"/>
                  </a:lnTo>
                  <a:lnTo>
                    <a:pt x="56392" y="809526"/>
                  </a:lnTo>
                  <a:lnTo>
                    <a:pt x="61407" y="807575"/>
                  </a:lnTo>
                  <a:lnTo>
                    <a:pt x="77946" y="795348"/>
                  </a:lnTo>
                  <a:lnTo>
                    <a:pt x="95415" y="774417"/>
                  </a:lnTo>
                  <a:lnTo>
                    <a:pt x="148153" y="713608"/>
                  </a:lnTo>
                  <a:lnTo>
                    <a:pt x="182252" y="671594"/>
                  </a:lnTo>
                  <a:lnTo>
                    <a:pt x="195916" y="656089"/>
                  </a:lnTo>
                  <a:lnTo>
                    <a:pt x="210978" y="639799"/>
                  </a:lnTo>
                  <a:lnTo>
                    <a:pt x="226972" y="622986"/>
                  </a:lnTo>
                  <a:lnTo>
                    <a:pt x="260619" y="585784"/>
                  </a:lnTo>
                  <a:lnTo>
                    <a:pt x="388815" y="438558"/>
                  </a:lnTo>
                  <a:lnTo>
                    <a:pt x="409030" y="416396"/>
                  </a:lnTo>
                  <a:lnTo>
                    <a:pt x="450013" y="373250"/>
                  </a:lnTo>
                  <a:lnTo>
                    <a:pt x="512133" y="309912"/>
                  </a:lnTo>
                  <a:lnTo>
                    <a:pt x="533906" y="288960"/>
                  </a:lnTo>
                  <a:lnTo>
                    <a:pt x="620592" y="208075"/>
                  </a:lnTo>
                  <a:lnTo>
                    <a:pt x="695630" y="134477"/>
                  </a:lnTo>
                  <a:lnTo>
                    <a:pt x="713784" y="117433"/>
                  </a:lnTo>
                  <a:lnTo>
                    <a:pt x="749832" y="85265"/>
                  </a:lnTo>
                  <a:lnTo>
                    <a:pt x="764802" y="70734"/>
                  </a:lnTo>
                  <a:lnTo>
                    <a:pt x="777757" y="57078"/>
                  </a:lnTo>
                  <a:lnTo>
                    <a:pt x="800093" y="33306"/>
                  </a:lnTo>
                  <a:lnTo>
                    <a:pt x="810215" y="24188"/>
                  </a:lnTo>
                  <a:lnTo>
                    <a:pt x="839391" y="0"/>
                  </a:lnTo>
                </a:path>
              </a:pathLst>
            </a:custGeom>
            <a:noFill/>
            <a:ln w="381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to="" calcmode="lin" valueType="num">
                                      <p:cBhvr>
                                        <p:cTn id="7" dur="1" fill="hold"/>
                                        <p:tgtEl>
                                          <p:spTgt spid="7171"/>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to="" calcmode="lin" valueType="num">
                                      <p:cBhvr>
                                        <p:cTn id="12" dur="1" fill="hold"/>
                                        <p:tgtEl>
                                          <p:spTgt spid="8"/>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151"/>
                                        </p:tgtEl>
                                        <p:attrNameLst>
                                          <p:attrName>style.visibility</p:attrName>
                                        </p:attrNameLst>
                                      </p:cBhvr>
                                      <p:to>
                                        <p:strVal val="visible"/>
                                      </p:to>
                                    </p:set>
                                    <p:anim to="" calcmode="lin" valueType="num">
                                      <p:cBhvr>
                                        <p:cTn id="17" dur="1" fill="hold"/>
                                        <p:tgtEl>
                                          <p:spTgt spid="6151"/>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to="" calcmode="lin" valueType="num">
                                      <p:cBhvr>
                                        <p:cTn id="22" dur="1" fill="hold"/>
                                        <p:tgtEl>
                                          <p:spTgt spid="9"/>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to="" calcmode="lin" valueType="num">
                                      <p:cBhvr>
                                        <p:cTn id="27" dur="1" fill="hold"/>
                                        <p:tgtEl>
                                          <p:spTgt spid="13"/>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17"/>
                                        </p:tgtEl>
                                        <p:attrNameLst>
                                          <p:attrName>style.visibility</p:attrName>
                                        </p:attrNameLst>
                                      </p:cBhvr>
                                      <p:to>
                                        <p:strVal val="visible"/>
                                      </p:to>
                                    </p:set>
                                    <p:anim to="" calcmode="lin" valueType="num">
                                      <p:cBhvr>
                                        <p:cTn id="32" dur="1" fill="hold"/>
                                        <p:tgtEl>
                                          <p:spTgt spid="17"/>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anim to="" calcmode="lin" valueType="num">
                                      <p:cBhvr>
                                        <p:cTn id="37" dur="1" fill="hold"/>
                                        <p:tgtEl>
                                          <p:spTgt spid="2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6151" grpId="0" animBg="1"/>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457200" y="152400"/>
            <a:ext cx="8153400" cy="641350"/>
          </a:xfrm>
          <a:prstGeom prst="rect">
            <a:avLst/>
          </a:prstGeom>
          <a:noFill/>
          <a:ln w="9525">
            <a:noFill/>
            <a:miter lim="800000"/>
            <a:headEnd/>
            <a:tailEnd/>
          </a:ln>
        </p:spPr>
        <p:txBody>
          <a:bodyPr>
            <a:spAutoFit/>
          </a:bodyPr>
          <a:lstStyle/>
          <a:p>
            <a:pPr algn="ctr">
              <a:spcBef>
                <a:spcPct val="50000"/>
              </a:spcBef>
            </a:pPr>
            <a:r>
              <a:rPr lang="en-US" sz="3600" b="1" u="sng" dirty="0" smtClean="0">
                <a:latin typeface="Century Gothic" pitchFamily="34" charset="0"/>
              </a:rPr>
              <a:t>Forms of Government</a:t>
            </a:r>
            <a:endParaRPr lang="en-US" sz="3600" b="1" u="sng" dirty="0">
              <a:latin typeface="Century Gothic" pitchFamily="34" charset="0"/>
            </a:endParaRPr>
          </a:p>
        </p:txBody>
      </p:sp>
      <p:sp>
        <p:nvSpPr>
          <p:cNvPr id="13315" name="Text Box 3"/>
          <p:cNvSpPr txBox="1">
            <a:spLocks noChangeArrowheads="1"/>
          </p:cNvSpPr>
          <p:nvPr/>
        </p:nvSpPr>
        <p:spPr bwMode="auto">
          <a:xfrm>
            <a:off x="609600" y="914400"/>
            <a:ext cx="8077200" cy="915988"/>
          </a:xfrm>
          <a:prstGeom prst="rect">
            <a:avLst/>
          </a:prstGeom>
          <a:noFill/>
          <a:ln w="9525">
            <a:noFill/>
            <a:miter lim="800000"/>
            <a:headEnd/>
            <a:tailEnd/>
          </a:ln>
        </p:spPr>
        <p:txBody>
          <a:bodyPr>
            <a:spAutoFit/>
          </a:bodyPr>
          <a:lstStyle/>
          <a:p>
            <a:pPr algn="ctr">
              <a:spcBef>
                <a:spcPct val="50000"/>
              </a:spcBef>
            </a:pPr>
            <a:r>
              <a:rPr lang="en-US" sz="1800" b="1" i="1" dirty="0">
                <a:latin typeface="Century Gothic" pitchFamily="34" charset="0"/>
              </a:rPr>
              <a:t>Lets look at a couple samples of how questions look on the OGT that will test your knowledge of </a:t>
            </a:r>
            <a:r>
              <a:rPr lang="en-US" sz="1800" b="1" i="1" dirty="0" smtClean="0">
                <a:latin typeface="Century Gothic" pitchFamily="34" charset="0"/>
              </a:rPr>
              <a:t>forms of </a:t>
            </a:r>
            <a:r>
              <a:rPr lang="en-US" sz="1800" b="1" dirty="0" smtClean="0">
                <a:latin typeface="Century Gothic" pitchFamily="34" charset="0"/>
              </a:rPr>
              <a:t>Imperialism</a:t>
            </a:r>
            <a:r>
              <a:rPr lang="en-US" sz="1800" b="1" i="1" dirty="0" smtClean="0">
                <a:latin typeface="Century Gothic" pitchFamily="34" charset="0"/>
              </a:rPr>
              <a:t>.  </a:t>
            </a:r>
            <a:r>
              <a:rPr lang="en-US" sz="1800" b="1" i="1" dirty="0">
                <a:latin typeface="Century Gothic" pitchFamily="34" charset="0"/>
              </a:rPr>
              <a:t>The following is an example of a 2 point writing question on the OGT.</a:t>
            </a:r>
          </a:p>
        </p:txBody>
      </p:sp>
      <p:sp>
        <p:nvSpPr>
          <p:cNvPr id="13316" name="Text Box 4"/>
          <p:cNvSpPr txBox="1">
            <a:spLocks noChangeArrowheads="1"/>
          </p:cNvSpPr>
          <p:nvPr/>
        </p:nvSpPr>
        <p:spPr bwMode="auto">
          <a:xfrm>
            <a:off x="304800" y="1600200"/>
            <a:ext cx="3886200" cy="366713"/>
          </a:xfrm>
          <a:prstGeom prst="rect">
            <a:avLst/>
          </a:prstGeom>
          <a:noFill/>
          <a:ln w="9525">
            <a:noFill/>
            <a:miter lim="800000"/>
            <a:headEnd/>
            <a:tailEnd/>
          </a:ln>
        </p:spPr>
        <p:txBody>
          <a:bodyPr>
            <a:spAutoFit/>
          </a:bodyPr>
          <a:lstStyle/>
          <a:p>
            <a:pPr>
              <a:spcBef>
                <a:spcPct val="50000"/>
              </a:spcBef>
            </a:pPr>
            <a:endParaRPr lang="en-US"/>
          </a:p>
        </p:txBody>
      </p:sp>
      <p:sp>
        <p:nvSpPr>
          <p:cNvPr id="12294" name="AutoShape 6"/>
          <p:cNvSpPr>
            <a:spLocks noChangeArrowheads="1"/>
          </p:cNvSpPr>
          <p:nvPr/>
        </p:nvSpPr>
        <p:spPr bwMode="auto">
          <a:xfrm>
            <a:off x="4038600" y="3429000"/>
            <a:ext cx="381000" cy="914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2295" name="Text Box 7"/>
          <p:cNvSpPr txBox="1">
            <a:spLocks noChangeArrowheads="1"/>
          </p:cNvSpPr>
          <p:nvPr/>
        </p:nvSpPr>
        <p:spPr bwMode="auto">
          <a:xfrm>
            <a:off x="4648200" y="1828800"/>
            <a:ext cx="4038600" cy="2862322"/>
          </a:xfrm>
          <a:prstGeom prst="rect">
            <a:avLst/>
          </a:prstGeom>
          <a:noFill/>
          <a:ln w="9525">
            <a:noFill/>
            <a:miter lim="800000"/>
            <a:headEnd/>
            <a:tailEnd/>
          </a:ln>
        </p:spPr>
        <p:txBody>
          <a:bodyPr>
            <a:spAutoFit/>
          </a:bodyPr>
          <a:lstStyle/>
          <a:p>
            <a:pPr marL="342900" indent="-342900" algn="ctr">
              <a:spcBef>
                <a:spcPct val="50000"/>
              </a:spcBef>
            </a:pPr>
            <a:r>
              <a:rPr lang="en-US" b="1" u="sng" dirty="0"/>
              <a:t>POTENTIAL WRITTEN </a:t>
            </a:r>
            <a:r>
              <a:rPr lang="en-US" b="1" u="sng" dirty="0" smtClean="0"/>
              <a:t>RESPONSE</a:t>
            </a:r>
            <a:endParaRPr lang="en-US" b="1" u="sng" dirty="0"/>
          </a:p>
          <a:p>
            <a:r>
              <a:rPr lang="en-US" b="1" dirty="0" smtClean="0"/>
              <a:t>.</a:t>
            </a:r>
            <a:r>
              <a:rPr lang="en-US" dirty="0"/>
              <a:t> </a:t>
            </a:r>
            <a:r>
              <a:rPr lang="en-US" sz="1800" i="0" dirty="0">
                <a:latin typeface="Century Gothic" pitchFamily="34" charset="0"/>
              </a:rPr>
              <a:t>A canal at the Isthmus of Panama would reduce U.S. shipping costs and avoid the</a:t>
            </a:r>
          </a:p>
          <a:p>
            <a:r>
              <a:rPr lang="en-US" sz="1800" i="0" dirty="0">
                <a:latin typeface="Century Gothic" pitchFamily="34" charset="0"/>
              </a:rPr>
              <a:t>necessity of maintaining separate navies in the Atlantic and Pacific</a:t>
            </a:r>
            <a:r>
              <a:rPr lang="en-US" sz="1800" i="0" dirty="0" smtClean="0">
                <a:latin typeface="Century Gothic" pitchFamily="34" charset="0"/>
              </a:rPr>
              <a:t>.</a:t>
            </a:r>
          </a:p>
          <a:p>
            <a:endParaRPr lang="en-US" sz="1800" i="0" dirty="0">
              <a:latin typeface="Century Gothic" pitchFamily="34" charset="0"/>
            </a:endParaRPr>
          </a:p>
          <a:p>
            <a:endParaRPr lang="en-US" sz="1800" i="0" dirty="0">
              <a:latin typeface="Century Gothic" pitchFamily="34" charset="0"/>
            </a:endParaRPr>
          </a:p>
        </p:txBody>
      </p:sp>
      <p:sp>
        <p:nvSpPr>
          <p:cNvPr id="9" name="Rectangle 8"/>
          <p:cNvSpPr/>
          <p:nvPr/>
        </p:nvSpPr>
        <p:spPr>
          <a:xfrm>
            <a:off x="0" y="2057400"/>
            <a:ext cx="4114800" cy="3477875"/>
          </a:xfrm>
          <a:prstGeom prst="rect">
            <a:avLst/>
          </a:prstGeom>
        </p:spPr>
        <p:txBody>
          <a:bodyPr wrap="square">
            <a:spAutoFit/>
          </a:bodyPr>
          <a:lstStyle/>
          <a:p>
            <a:r>
              <a:rPr lang="en-US" sz="2000" i="0" dirty="0">
                <a:latin typeface="Century Gothic" pitchFamily="34" charset="0"/>
              </a:rPr>
              <a:t>The United States fulfilled one of </a:t>
            </a:r>
            <a:r>
              <a:rPr lang="en-US" sz="2000" i="0" dirty="0" smtClean="0">
                <a:latin typeface="Century Gothic" pitchFamily="34" charset="0"/>
              </a:rPr>
              <a:t>its imperialist </a:t>
            </a:r>
            <a:r>
              <a:rPr lang="en-US" sz="2000" i="0" dirty="0">
                <a:latin typeface="Century Gothic" pitchFamily="34" charset="0"/>
              </a:rPr>
              <a:t>ambitions in the </a:t>
            </a:r>
            <a:r>
              <a:rPr lang="en-US" sz="2000" i="0" dirty="0" smtClean="0">
                <a:latin typeface="Century Gothic" pitchFamily="34" charset="0"/>
              </a:rPr>
              <a:t>early 20th </a:t>
            </a:r>
            <a:r>
              <a:rPr lang="en-US" sz="2000" i="0" dirty="0">
                <a:latin typeface="Century Gothic" pitchFamily="34" charset="0"/>
              </a:rPr>
              <a:t>century by acquiring land </a:t>
            </a:r>
            <a:r>
              <a:rPr lang="en-US" sz="2000" i="0" dirty="0" smtClean="0">
                <a:latin typeface="Century Gothic" pitchFamily="34" charset="0"/>
              </a:rPr>
              <a:t>to build </a:t>
            </a:r>
            <a:r>
              <a:rPr lang="en-US" sz="2000" i="0" dirty="0">
                <a:latin typeface="Century Gothic" pitchFamily="34" charset="0"/>
              </a:rPr>
              <a:t>the Panama Canal. State </a:t>
            </a:r>
            <a:r>
              <a:rPr lang="en-US" sz="2000" i="0" dirty="0" smtClean="0">
                <a:latin typeface="Century Gothic" pitchFamily="34" charset="0"/>
              </a:rPr>
              <a:t>two reasons </a:t>
            </a:r>
            <a:r>
              <a:rPr lang="en-US" sz="2000" i="0" dirty="0">
                <a:latin typeface="Century Gothic" pitchFamily="34" charset="0"/>
              </a:rPr>
              <a:t>(political and/or economic)</a:t>
            </a:r>
          </a:p>
          <a:p>
            <a:r>
              <a:rPr lang="en-US" sz="2000" i="0" dirty="0">
                <a:latin typeface="Century Gothic" pitchFamily="34" charset="0"/>
              </a:rPr>
              <a:t>why U. S. imperialists wanted to</a:t>
            </a:r>
          </a:p>
          <a:p>
            <a:r>
              <a:rPr lang="en-US" sz="2000" i="0" dirty="0">
                <a:latin typeface="Century Gothic" pitchFamily="34" charset="0"/>
              </a:rPr>
              <a:t>build the canal</a:t>
            </a:r>
            <a:r>
              <a:rPr lang="en-US" sz="2000" i="0" dirty="0" smtClean="0">
                <a:latin typeface="Century Gothic" pitchFamily="34" charset="0"/>
              </a:rPr>
              <a:t>.</a:t>
            </a:r>
          </a:p>
          <a:p>
            <a:endParaRPr lang="en-US" sz="2000" i="0" dirty="0">
              <a:latin typeface="Century Gothic" pitchFamily="34" charset="0"/>
            </a:endParaRPr>
          </a:p>
          <a:p>
            <a:r>
              <a:rPr lang="en-US" sz="2000" i="0" dirty="0">
                <a:latin typeface="Century Gothic" pitchFamily="34" charset="0"/>
              </a:rPr>
              <a:t>Write your answer in the </a:t>
            </a:r>
            <a:r>
              <a:rPr lang="en-US" sz="2000" b="1" i="0" dirty="0">
                <a:latin typeface="Century Gothic" pitchFamily="34" charset="0"/>
              </a:rPr>
              <a:t>Answer</a:t>
            </a:r>
          </a:p>
          <a:p>
            <a:r>
              <a:rPr lang="en-US" sz="2000" b="1" i="0" dirty="0">
                <a:latin typeface="Century Gothic" pitchFamily="34" charset="0"/>
              </a:rPr>
              <a:t>Document. (2 points)</a:t>
            </a:r>
            <a:endParaRPr lang="en-US" sz="2000" i="0" dirty="0">
              <a:latin typeface="Century Gothic" pitchFamily="34" charset="0"/>
            </a:endParaRPr>
          </a:p>
        </p:txBody>
      </p:sp>
      <p:sp>
        <p:nvSpPr>
          <p:cNvPr id="10" name="Rectangle 9"/>
          <p:cNvSpPr/>
          <p:nvPr/>
        </p:nvSpPr>
        <p:spPr>
          <a:xfrm>
            <a:off x="4572000" y="4272677"/>
            <a:ext cx="4572000" cy="2585323"/>
          </a:xfrm>
          <a:prstGeom prst="rect">
            <a:avLst/>
          </a:prstGeom>
        </p:spPr>
        <p:txBody>
          <a:bodyPr>
            <a:spAutoFit/>
          </a:bodyPr>
          <a:lstStyle/>
          <a:p>
            <a:r>
              <a:rPr lang="en-US" sz="1800" dirty="0">
                <a:latin typeface="Century Gothic" pitchFamily="34" charset="0"/>
              </a:rPr>
              <a:t>• would achieve world power status</a:t>
            </a:r>
          </a:p>
          <a:p>
            <a:r>
              <a:rPr lang="en-US" sz="1800" dirty="0">
                <a:latin typeface="Century Gothic" pitchFamily="34" charset="0"/>
              </a:rPr>
              <a:t>• would facilitate U.S. trade with Asia</a:t>
            </a:r>
          </a:p>
          <a:p>
            <a:r>
              <a:rPr lang="en-US" sz="1800" dirty="0">
                <a:latin typeface="Century Gothic" pitchFamily="34" charset="0"/>
              </a:rPr>
              <a:t>• would ensure control of trade routes across the Atlantic from Europe to Asia</a:t>
            </a:r>
          </a:p>
          <a:p>
            <a:r>
              <a:rPr lang="en-US" sz="1800" dirty="0">
                <a:latin typeface="Century Gothic" pitchFamily="34" charset="0"/>
              </a:rPr>
              <a:t>• would shorten shipping times between coasts (variant on shipping costs)</a:t>
            </a:r>
          </a:p>
          <a:p>
            <a:r>
              <a:rPr lang="en-US" sz="1800" dirty="0">
                <a:latin typeface="Century Gothic" pitchFamily="34" charset="0"/>
              </a:rPr>
              <a:t>• would facilitate the movement of naval vessels to different areas of need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 to="" calcmode="lin" valueType="num">
                                      <p:cBhvr>
                                        <p:cTn id="7" dur="1" fill="hold"/>
                                        <p:tgtEl>
                                          <p:spTgt spid="1331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to="" calcmode="lin" valueType="num">
                                      <p:cBhvr>
                                        <p:cTn id="12" dur="1" fill="hold"/>
                                        <p:tgtEl>
                                          <p:spTgt spid="9"/>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2294"/>
                                        </p:tgtEl>
                                        <p:attrNameLst>
                                          <p:attrName>style.visibility</p:attrName>
                                        </p:attrNameLst>
                                      </p:cBhvr>
                                      <p:to>
                                        <p:strVal val="visible"/>
                                      </p:to>
                                    </p:set>
                                    <p:anim to="" calcmode="lin" valueType="num">
                                      <p:cBhvr>
                                        <p:cTn id="17" dur="1" fill="hold"/>
                                        <p:tgtEl>
                                          <p:spTgt spid="12294"/>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2295">
                                            <p:txEl>
                                              <p:pRg st="0" end="0"/>
                                            </p:txEl>
                                          </p:spTgt>
                                        </p:tgtEl>
                                        <p:attrNameLst>
                                          <p:attrName>style.visibility</p:attrName>
                                        </p:attrNameLst>
                                      </p:cBhvr>
                                      <p:to>
                                        <p:strVal val="visible"/>
                                      </p:to>
                                    </p:set>
                                    <p:anim to="" calcmode="lin" valueType="num">
                                      <p:cBhvr>
                                        <p:cTn id="22" dur="1" fill="hold"/>
                                        <p:tgtEl>
                                          <p:spTgt spid="12295">
                                            <p:txEl>
                                              <p:pRg st="0" end="0"/>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2295">
                                            <p:txEl>
                                              <p:pRg st="1" end="1"/>
                                            </p:txEl>
                                          </p:spTgt>
                                        </p:tgtEl>
                                        <p:attrNameLst>
                                          <p:attrName>style.visibility</p:attrName>
                                        </p:attrNameLst>
                                      </p:cBhvr>
                                      <p:to>
                                        <p:strVal val="visible"/>
                                      </p:to>
                                    </p:set>
                                    <p:anim to="" calcmode="lin" valueType="num">
                                      <p:cBhvr>
                                        <p:cTn id="27" dur="1" fill="hold"/>
                                        <p:tgtEl>
                                          <p:spTgt spid="12295">
                                            <p:txEl>
                                              <p:pRg st="1" end="1"/>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12295">
                                            <p:txEl>
                                              <p:pRg st="2" end="2"/>
                                            </p:txEl>
                                          </p:spTgt>
                                        </p:tgtEl>
                                        <p:attrNameLst>
                                          <p:attrName>style.visibility</p:attrName>
                                        </p:attrNameLst>
                                      </p:cBhvr>
                                      <p:to>
                                        <p:strVal val="visible"/>
                                      </p:to>
                                    </p:set>
                                    <p:anim to="" calcmode="lin" valueType="num">
                                      <p:cBhvr>
                                        <p:cTn id="32" dur="1" fill="hold"/>
                                        <p:tgtEl>
                                          <p:spTgt spid="12295">
                                            <p:txEl>
                                              <p:pRg st="2" end="2"/>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to="" calcmode="lin" valueType="num">
                                      <p:cBhvr>
                                        <p:cTn id="37" dur="1" fill="hold"/>
                                        <p:tgtEl>
                                          <p:spTgt spid="1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12294" grpId="0" animBg="1"/>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8" name="Picture 6" descr="Colonialism(1914)"/>
          <p:cNvPicPr>
            <a:picLocks noChangeAspect="1" noChangeArrowheads="1"/>
          </p:cNvPicPr>
          <p:nvPr/>
        </p:nvPicPr>
        <p:blipFill>
          <a:blip r:embed="rId2" cstate="print"/>
          <a:srcRect/>
          <a:stretch>
            <a:fillRect/>
          </a:stretch>
        </p:blipFill>
        <p:spPr bwMode="auto">
          <a:xfrm>
            <a:off x="762000" y="0"/>
            <a:ext cx="7620000" cy="685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0" y="0"/>
            <a:ext cx="9144000" cy="1249363"/>
          </a:xfrm>
          <a:prstGeom prst="rect">
            <a:avLst/>
          </a:prstGeom>
          <a:noFill/>
          <a:ln w="9525">
            <a:noFill/>
            <a:miter lim="800000"/>
            <a:headEnd/>
            <a:tailEnd/>
          </a:ln>
          <a:effectLst/>
        </p:spPr>
        <p:txBody>
          <a:bodyPr>
            <a:spAutoFit/>
          </a:bodyPr>
          <a:lstStyle/>
          <a:p>
            <a:pPr algn="ctr">
              <a:spcBef>
                <a:spcPct val="50000"/>
              </a:spcBef>
            </a:pPr>
            <a:r>
              <a:rPr lang="en-US" sz="4000" b="1" i="0" u="sng">
                <a:latin typeface="Gloucester MT Extra Condensed" pitchFamily="18" charset="0"/>
              </a:rPr>
              <a:t>The Constantly Changing White House 1880-1900</a:t>
            </a:r>
          </a:p>
          <a:p>
            <a:pPr algn="ctr">
              <a:spcBef>
                <a:spcPct val="50000"/>
              </a:spcBef>
            </a:pPr>
            <a:endParaRPr lang="en-US" i="0" u="sng"/>
          </a:p>
        </p:txBody>
      </p:sp>
      <p:sp>
        <p:nvSpPr>
          <p:cNvPr id="23555" name="Text Box 3"/>
          <p:cNvSpPr txBox="1">
            <a:spLocks noChangeArrowheads="1"/>
          </p:cNvSpPr>
          <p:nvPr/>
        </p:nvSpPr>
        <p:spPr bwMode="auto">
          <a:xfrm>
            <a:off x="0" y="1143000"/>
            <a:ext cx="4343400" cy="5021263"/>
          </a:xfrm>
          <a:prstGeom prst="rect">
            <a:avLst/>
          </a:prstGeom>
          <a:noFill/>
          <a:ln w="9525">
            <a:noFill/>
            <a:miter lim="800000"/>
            <a:headEnd/>
            <a:tailEnd/>
          </a:ln>
          <a:effectLst/>
        </p:spPr>
        <p:txBody>
          <a:bodyPr>
            <a:spAutoFit/>
          </a:bodyPr>
          <a:lstStyle/>
          <a:p>
            <a:pPr algn="ctr">
              <a:spcBef>
                <a:spcPct val="50000"/>
              </a:spcBef>
            </a:pPr>
            <a:r>
              <a:rPr lang="en-US" b="1" u="sng" dirty="0">
                <a:sym typeface="Wingdings" pitchFamily="2" charset="2"/>
              </a:rPr>
              <a:t>**Direct Rule </a:t>
            </a:r>
            <a:r>
              <a:rPr lang="en-US" b="1" dirty="0">
                <a:sym typeface="Wingdings" pitchFamily="2" charset="2"/>
              </a:rPr>
              <a:t>officials from the mother country were put in charge of taxes, law and order, and other government business inside the colonial possession</a:t>
            </a:r>
          </a:p>
          <a:p>
            <a:pPr algn="ctr">
              <a:spcBef>
                <a:spcPct val="50000"/>
              </a:spcBef>
            </a:pPr>
            <a:endParaRPr lang="en-US" b="1" dirty="0">
              <a:sym typeface="Wingdings" pitchFamily="2" charset="2"/>
            </a:endParaRPr>
          </a:p>
          <a:p>
            <a:pPr algn="ctr">
              <a:spcBef>
                <a:spcPct val="50000"/>
              </a:spcBef>
            </a:pPr>
            <a:endParaRPr lang="en-US" b="1" dirty="0">
              <a:sym typeface="Wingdings" pitchFamily="2" charset="2"/>
            </a:endParaRPr>
          </a:p>
          <a:p>
            <a:pPr algn="ctr">
              <a:spcBef>
                <a:spcPct val="50000"/>
              </a:spcBef>
            </a:pPr>
            <a:r>
              <a:rPr lang="en-US" b="1" dirty="0">
                <a:sym typeface="Wingdings" pitchFamily="2" charset="2"/>
              </a:rPr>
              <a:t>-Great Britain and France still used this method in areas of Asia where they had to overthrow a popular government to take control.</a:t>
            </a:r>
          </a:p>
        </p:txBody>
      </p:sp>
      <p:sp>
        <p:nvSpPr>
          <p:cNvPr id="23563" name="AutoShape 11"/>
          <p:cNvSpPr>
            <a:spLocks noChangeArrowheads="1"/>
          </p:cNvSpPr>
          <p:nvPr/>
        </p:nvSpPr>
        <p:spPr bwMode="auto">
          <a:xfrm>
            <a:off x="1676400" y="3505200"/>
            <a:ext cx="1143000" cy="762000"/>
          </a:xfrm>
          <a:prstGeom prst="down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en-US"/>
          </a:p>
        </p:txBody>
      </p:sp>
      <p:pic>
        <p:nvPicPr>
          <p:cNvPr id="23566" name="Picture 14" descr="apogee_0604_eebul_ccore_inf"/>
          <p:cNvPicPr>
            <a:picLocks noChangeAspect="1" noChangeArrowheads="1"/>
          </p:cNvPicPr>
          <p:nvPr/>
        </p:nvPicPr>
        <p:blipFill>
          <a:blip r:embed="rId2" cstate="print"/>
          <a:srcRect/>
          <a:stretch>
            <a:fillRect/>
          </a:stretch>
        </p:blipFill>
        <p:spPr bwMode="auto">
          <a:xfrm>
            <a:off x="4343400" y="1447800"/>
            <a:ext cx="4572000" cy="4953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anim to="" calcmode="lin" valueType="num">
                                      <p:cBhvr>
                                        <p:cTn id="7" dur="1" fill="hold"/>
                                        <p:tgtEl>
                                          <p:spTgt spid="2355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0" y="0"/>
            <a:ext cx="9144000" cy="609600"/>
          </a:xfrm>
          <a:prstGeom prst="rect">
            <a:avLst/>
          </a:prstGeom>
          <a:noFill/>
          <a:ln w="9525">
            <a:noFill/>
            <a:miter lim="800000"/>
            <a:headEnd/>
            <a:tailEnd/>
          </a:ln>
          <a:effectLst/>
        </p:spPr>
        <p:txBody>
          <a:bodyPr>
            <a:spAutoFit/>
          </a:bodyPr>
          <a:lstStyle/>
          <a:p>
            <a:pPr algn="ctr">
              <a:spcBef>
                <a:spcPct val="50000"/>
              </a:spcBef>
            </a:pPr>
            <a:r>
              <a:rPr lang="en-US" sz="3400" b="1" i="0" u="sng">
                <a:latin typeface="Gloucester MT Extra Condensed" pitchFamily="18" charset="0"/>
              </a:rPr>
              <a:t>Concerns and Issues for the Colonizing Countries</a:t>
            </a:r>
            <a:endParaRPr lang="en-US" i="0"/>
          </a:p>
        </p:txBody>
      </p:sp>
      <p:sp>
        <p:nvSpPr>
          <p:cNvPr id="24581" name="Text Box 5"/>
          <p:cNvSpPr txBox="1">
            <a:spLocks noChangeArrowheads="1"/>
          </p:cNvSpPr>
          <p:nvPr/>
        </p:nvSpPr>
        <p:spPr bwMode="auto">
          <a:xfrm>
            <a:off x="5410200" y="762000"/>
            <a:ext cx="3733800" cy="1096963"/>
          </a:xfrm>
          <a:prstGeom prst="rect">
            <a:avLst/>
          </a:prstGeom>
          <a:noFill/>
          <a:ln w="9525">
            <a:noFill/>
            <a:miter lim="800000"/>
            <a:headEnd/>
            <a:tailEnd/>
          </a:ln>
          <a:effectLst/>
        </p:spPr>
        <p:txBody>
          <a:bodyPr>
            <a:spAutoFit/>
          </a:bodyPr>
          <a:lstStyle/>
          <a:p>
            <a:pPr algn="ctr">
              <a:spcBef>
                <a:spcPct val="50000"/>
              </a:spcBef>
            </a:pPr>
            <a:r>
              <a:rPr lang="en-US" sz="2200" i="0" dirty="0"/>
              <a:t>-Colonial powers did not want their colonies to develop their own industries.</a:t>
            </a:r>
          </a:p>
        </p:txBody>
      </p:sp>
      <p:sp>
        <p:nvSpPr>
          <p:cNvPr id="24582" name="Text Box 6"/>
          <p:cNvSpPr txBox="1">
            <a:spLocks noChangeArrowheads="1"/>
          </p:cNvSpPr>
          <p:nvPr/>
        </p:nvSpPr>
        <p:spPr bwMode="auto">
          <a:xfrm>
            <a:off x="5334000" y="2057400"/>
            <a:ext cx="3581400" cy="1766888"/>
          </a:xfrm>
          <a:prstGeom prst="rect">
            <a:avLst/>
          </a:prstGeom>
          <a:noFill/>
          <a:ln w="9525">
            <a:noFill/>
            <a:miter lim="800000"/>
            <a:headEnd/>
            <a:tailEnd/>
          </a:ln>
          <a:effectLst/>
        </p:spPr>
        <p:txBody>
          <a:bodyPr>
            <a:spAutoFit/>
          </a:bodyPr>
          <a:lstStyle/>
          <a:p>
            <a:pPr algn="ctr">
              <a:spcBef>
                <a:spcPct val="50000"/>
              </a:spcBef>
            </a:pPr>
            <a:r>
              <a:rPr lang="en-US" sz="2200" i="0" dirty="0">
                <a:sym typeface="Wingdings" pitchFamily="2" charset="2"/>
              </a:rPr>
              <a:t>-Colonial powers feared giving the native peoples political rights because they might want full participation in government.</a:t>
            </a:r>
          </a:p>
        </p:txBody>
      </p:sp>
      <p:sp>
        <p:nvSpPr>
          <p:cNvPr id="24586" name="Text Box 10"/>
          <p:cNvSpPr txBox="1">
            <a:spLocks noChangeArrowheads="1"/>
          </p:cNvSpPr>
          <p:nvPr/>
        </p:nvSpPr>
        <p:spPr bwMode="auto">
          <a:xfrm>
            <a:off x="5638800" y="3962400"/>
            <a:ext cx="3124200" cy="1096963"/>
          </a:xfrm>
          <a:prstGeom prst="rect">
            <a:avLst/>
          </a:prstGeom>
          <a:noFill/>
          <a:ln w="9525">
            <a:noFill/>
            <a:miter lim="800000"/>
            <a:headEnd/>
            <a:tailEnd/>
          </a:ln>
          <a:effectLst/>
        </p:spPr>
        <p:txBody>
          <a:bodyPr>
            <a:spAutoFit/>
          </a:bodyPr>
          <a:lstStyle/>
          <a:p>
            <a:pPr algn="ctr">
              <a:spcBef>
                <a:spcPct val="50000"/>
              </a:spcBef>
            </a:pPr>
            <a:r>
              <a:rPr lang="en-US" sz="2200" dirty="0"/>
              <a:t>-</a:t>
            </a:r>
            <a:r>
              <a:rPr lang="en-US" sz="2200" i="0" dirty="0"/>
              <a:t>Native people worked on plantations for wages kept at poverty levels.</a:t>
            </a:r>
            <a:endParaRPr lang="en-US" sz="2200" dirty="0"/>
          </a:p>
        </p:txBody>
      </p:sp>
      <p:sp>
        <p:nvSpPr>
          <p:cNvPr id="24587" name="Text Box 11"/>
          <p:cNvSpPr txBox="1">
            <a:spLocks noChangeArrowheads="1"/>
          </p:cNvSpPr>
          <p:nvPr/>
        </p:nvSpPr>
        <p:spPr bwMode="auto">
          <a:xfrm>
            <a:off x="5334000" y="5334000"/>
            <a:ext cx="3429000" cy="1144588"/>
          </a:xfrm>
          <a:prstGeom prst="rect">
            <a:avLst/>
          </a:prstGeom>
          <a:noFill/>
          <a:ln w="9525">
            <a:noFill/>
            <a:miter lim="800000"/>
            <a:headEnd/>
            <a:tailEnd/>
          </a:ln>
          <a:effectLst/>
        </p:spPr>
        <p:txBody>
          <a:bodyPr>
            <a:spAutoFit/>
          </a:bodyPr>
          <a:lstStyle/>
          <a:p>
            <a:pPr algn="ctr">
              <a:spcBef>
                <a:spcPct val="50000"/>
              </a:spcBef>
            </a:pPr>
            <a:r>
              <a:rPr lang="en-US" sz="2300" dirty="0"/>
              <a:t>-</a:t>
            </a:r>
            <a:r>
              <a:rPr lang="en-US" sz="2300" i="0" dirty="0"/>
              <a:t>Colonial governments kept taxes high on the peasants.  </a:t>
            </a:r>
            <a:endParaRPr lang="en-US" sz="2300" dirty="0"/>
          </a:p>
        </p:txBody>
      </p:sp>
      <p:pic>
        <p:nvPicPr>
          <p:cNvPr id="24589" name="Picture 13" descr="5215as05"/>
          <p:cNvPicPr>
            <a:picLocks noChangeAspect="1" noChangeArrowheads="1"/>
          </p:cNvPicPr>
          <p:nvPr/>
        </p:nvPicPr>
        <p:blipFill>
          <a:blip r:embed="rId2" cstate="print"/>
          <a:srcRect/>
          <a:stretch>
            <a:fillRect/>
          </a:stretch>
        </p:blipFill>
        <p:spPr bwMode="auto">
          <a:xfrm>
            <a:off x="304800" y="762000"/>
            <a:ext cx="4876800" cy="3429000"/>
          </a:xfrm>
          <a:prstGeom prst="rect">
            <a:avLst/>
          </a:prstGeom>
          <a:noFill/>
        </p:spPr>
      </p:pic>
      <p:sp>
        <p:nvSpPr>
          <p:cNvPr id="10" name="Rectangle 9"/>
          <p:cNvSpPr/>
          <p:nvPr/>
        </p:nvSpPr>
        <p:spPr>
          <a:xfrm>
            <a:off x="381000" y="4343400"/>
            <a:ext cx="4572000" cy="2308324"/>
          </a:xfrm>
          <a:prstGeom prst="rect">
            <a:avLst/>
          </a:prstGeom>
        </p:spPr>
        <p:txBody>
          <a:bodyPr>
            <a:spAutoFit/>
          </a:bodyPr>
          <a:lstStyle/>
          <a:p>
            <a:pPr algn="ctr">
              <a:spcBef>
                <a:spcPct val="50000"/>
              </a:spcBef>
            </a:pPr>
            <a:r>
              <a:rPr lang="en-US" b="1" dirty="0" smtClean="0"/>
              <a:t>*The White Man’s Burden</a:t>
            </a:r>
            <a:r>
              <a:rPr lang="en-US" b="1" dirty="0" smtClean="0">
                <a:sym typeface="Wingdings" pitchFamily="2" charset="2"/>
              </a:rPr>
              <a:t> European belief that God supported White Supremacy.  Thus, they believed they had a moral responsibility to civilize the natives in Africa.</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4581"/>
                                        </p:tgtEl>
                                        <p:attrNameLst>
                                          <p:attrName>style.visibility</p:attrName>
                                        </p:attrNameLst>
                                      </p:cBhvr>
                                      <p:to>
                                        <p:strVal val="visible"/>
                                      </p:to>
                                    </p:set>
                                    <p:anim to="" calcmode="lin" valueType="num">
                                      <p:cBhvr>
                                        <p:cTn id="7" dur="1" fill="hold"/>
                                        <p:tgtEl>
                                          <p:spTgt spid="24581"/>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4582"/>
                                        </p:tgtEl>
                                        <p:attrNameLst>
                                          <p:attrName>style.visibility</p:attrName>
                                        </p:attrNameLst>
                                      </p:cBhvr>
                                      <p:to>
                                        <p:strVal val="visible"/>
                                      </p:to>
                                    </p:set>
                                    <p:anim to="" calcmode="lin" valueType="num">
                                      <p:cBhvr>
                                        <p:cTn id="12" dur="1" fill="hold"/>
                                        <p:tgtEl>
                                          <p:spTgt spid="24582"/>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4586"/>
                                        </p:tgtEl>
                                        <p:attrNameLst>
                                          <p:attrName>style.visibility</p:attrName>
                                        </p:attrNameLst>
                                      </p:cBhvr>
                                      <p:to>
                                        <p:strVal val="visible"/>
                                      </p:to>
                                    </p:set>
                                    <p:anim to="" calcmode="lin" valueType="num">
                                      <p:cBhvr>
                                        <p:cTn id="17" dur="1" fill="hold"/>
                                        <p:tgtEl>
                                          <p:spTgt spid="24586"/>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4587"/>
                                        </p:tgtEl>
                                        <p:attrNameLst>
                                          <p:attrName>style.visibility</p:attrName>
                                        </p:attrNameLst>
                                      </p:cBhvr>
                                      <p:to>
                                        <p:strVal val="visible"/>
                                      </p:to>
                                    </p:set>
                                    <p:anim to="" calcmode="lin" valueType="num">
                                      <p:cBhvr>
                                        <p:cTn id="22" dur="1" fill="hold"/>
                                        <p:tgtEl>
                                          <p:spTgt spid="24587"/>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to="" calcmode="lin" valueType="num">
                                      <p:cBhvr>
                                        <p:cTn id="27" dur="1" fill="hold"/>
                                        <p:tgtEl>
                                          <p:spTgt spid="1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p:bldP spid="24582" grpId="0"/>
      <p:bldP spid="24586" grpId="0"/>
      <p:bldP spid="24587"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9" name="Rectangle 9"/>
          <p:cNvSpPr>
            <a:spLocks noChangeArrowheads="1"/>
          </p:cNvSpPr>
          <p:nvPr/>
        </p:nvSpPr>
        <p:spPr bwMode="auto">
          <a:xfrm>
            <a:off x="0" y="685800"/>
            <a:ext cx="9144000" cy="1200329"/>
          </a:xfrm>
          <a:prstGeom prst="rect">
            <a:avLst/>
          </a:prstGeom>
          <a:noFill/>
          <a:ln w="9525">
            <a:noFill/>
            <a:miter lim="800000"/>
            <a:headEnd/>
            <a:tailEnd/>
          </a:ln>
          <a:effectLst/>
        </p:spPr>
        <p:txBody>
          <a:bodyPr>
            <a:spAutoFit/>
          </a:bodyPr>
          <a:lstStyle/>
          <a:p>
            <a:pPr algn="ctr">
              <a:spcBef>
                <a:spcPct val="50000"/>
              </a:spcBef>
            </a:pPr>
            <a:r>
              <a:rPr lang="en-US" i="0" dirty="0">
                <a:sym typeface="Wingdings" pitchFamily="2" charset="2"/>
              </a:rPr>
              <a:t>Throughout the first half of the 1800s great portions of India were under the control of a British land company called the British East India Company (sort of like in the American </a:t>
            </a:r>
            <a:r>
              <a:rPr lang="en-US" i="0" dirty="0" smtClean="0">
                <a:sym typeface="Wingdings" pitchFamily="2" charset="2"/>
              </a:rPr>
              <a:t>colonies</a:t>
            </a:r>
            <a:endParaRPr lang="en-US" i="0" dirty="0">
              <a:sym typeface="Wingdings" pitchFamily="2" charset="2"/>
            </a:endParaRPr>
          </a:p>
        </p:txBody>
      </p:sp>
      <p:sp>
        <p:nvSpPr>
          <p:cNvPr id="35850" name="Text Box 10"/>
          <p:cNvSpPr txBox="1">
            <a:spLocks noChangeArrowheads="1"/>
          </p:cNvSpPr>
          <p:nvPr/>
        </p:nvSpPr>
        <p:spPr bwMode="auto">
          <a:xfrm>
            <a:off x="0" y="0"/>
            <a:ext cx="9144000" cy="701675"/>
          </a:xfrm>
          <a:prstGeom prst="rect">
            <a:avLst/>
          </a:prstGeom>
          <a:noFill/>
          <a:ln w="9525">
            <a:noFill/>
            <a:miter lim="800000"/>
            <a:headEnd/>
            <a:tailEnd/>
          </a:ln>
          <a:effectLst/>
        </p:spPr>
        <p:txBody>
          <a:bodyPr>
            <a:spAutoFit/>
          </a:bodyPr>
          <a:lstStyle/>
          <a:p>
            <a:pPr algn="ctr">
              <a:spcBef>
                <a:spcPct val="50000"/>
              </a:spcBef>
            </a:pPr>
            <a:r>
              <a:rPr lang="en-US" sz="4000" b="1" i="0" u="sng">
                <a:latin typeface="Gloucester MT Extra Condensed" pitchFamily="18" charset="0"/>
              </a:rPr>
              <a:t>Imperialism in INDIA</a:t>
            </a:r>
            <a:endParaRPr lang="en-US" sz="4000" b="1" i="0" u="sng">
              <a:latin typeface="Gloucester MT Extra Condensed" pitchFamily="18" charset="0"/>
              <a:sym typeface="Wingdings" pitchFamily="2" charset="2"/>
            </a:endParaRPr>
          </a:p>
        </p:txBody>
      </p:sp>
      <p:pic>
        <p:nvPicPr>
          <p:cNvPr id="35853" name="Picture 13" descr="India18thCMap1"/>
          <p:cNvPicPr>
            <a:picLocks noChangeAspect="1" noChangeArrowheads="1"/>
          </p:cNvPicPr>
          <p:nvPr/>
        </p:nvPicPr>
        <p:blipFill>
          <a:blip r:embed="rId2" cstate="print"/>
          <a:srcRect/>
          <a:stretch>
            <a:fillRect/>
          </a:stretch>
        </p:blipFill>
        <p:spPr bwMode="auto">
          <a:xfrm>
            <a:off x="3962400" y="1905000"/>
            <a:ext cx="4953000" cy="4800600"/>
          </a:xfrm>
          <a:prstGeom prst="rect">
            <a:avLst/>
          </a:prstGeom>
          <a:noFill/>
        </p:spPr>
      </p:pic>
      <p:sp>
        <p:nvSpPr>
          <p:cNvPr id="8" name="Rectangle 7"/>
          <p:cNvSpPr/>
          <p:nvPr/>
        </p:nvSpPr>
        <p:spPr>
          <a:xfrm>
            <a:off x="228600" y="2209800"/>
            <a:ext cx="3505200" cy="4339650"/>
          </a:xfrm>
          <a:prstGeom prst="rect">
            <a:avLst/>
          </a:prstGeom>
        </p:spPr>
        <p:txBody>
          <a:bodyPr wrap="square">
            <a:spAutoFit/>
          </a:bodyPr>
          <a:lstStyle/>
          <a:p>
            <a:pPr algn="ctr">
              <a:spcBef>
                <a:spcPct val="50000"/>
              </a:spcBef>
            </a:pPr>
            <a:r>
              <a:rPr lang="en-US" dirty="0" smtClean="0"/>
              <a:t>In 1860 a Indian rebellion was crushed, and the British government took governing power away from the East India Company.</a:t>
            </a:r>
          </a:p>
          <a:p>
            <a:pPr algn="ctr">
              <a:spcBef>
                <a:spcPct val="50000"/>
              </a:spcBef>
            </a:pPr>
            <a:r>
              <a:rPr lang="en-US" dirty="0" smtClean="0"/>
              <a:t>IN 1876 QUEEN VICTORIA of GREAT BRITAIN TOOK THE TITLE OF EMPRESS OF INDIA!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5849"/>
                                        </p:tgtEl>
                                        <p:attrNameLst>
                                          <p:attrName>style.visibility</p:attrName>
                                        </p:attrNameLst>
                                      </p:cBhvr>
                                      <p:to>
                                        <p:strVal val="visible"/>
                                      </p:to>
                                    </p:set>
                                    <p:anim to="" calcmode="lin" valueType="num">
                                      <p:cBhvr>
                                        <p:cTn id="7" dur="1" fill="hold"/>
                                        <p:tgtEl>
                                          <p:spTgt spid="35849"/>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to="" calcmode="lin" valueType="num">
                                      <p:cBhvr>
                                        <p:cTn id="12"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9"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0" y="0"/>
            <a:ext cx="9144000" cy="701675"/>
          </a:xfrm>
          <a:prstGeom prst="rect">
            <a:avLst/>
          </a:prstGeom>
          <a:noFill/>
          <a:ln w="9525">
            <a:noFill/>
            <a:miter lim="800000"/>
            <a:headEnd/>
            <a:tailEnd/>
          </a:ln>
          <a:effectLst/>
        </p:spPr>
        <p:txBody>
          <a:bodyPr>
            <a:spAutoFit/>
          </a:bodyPr>
          <a:lstStyle/>
          <a:p>
            <a:pPr algn="ctr">
              <a:spcBef>
                <a:spcPct val="50000"/>
              </a:spcBef>
            </a:pPr>
            <a:r>
              <a:rPr lang="en-US" sz="4000" b="1" i="0" u="sng">
                <a:latin typeface="Gloucester MT Extra Condensed" pitchFamily="18" charset="0"/>
              </a:rPr>
              <a:t>BRITISH RULE IN INDIA….Good, Bad, and Ugly</a:t>
            </a:r>
          </a:p>
        </p:txBody>
      </p:sp>
      <p:sp>
        <p:nvSpPr>
          <p:cNvPr id="37893" name="Text Box 5"/>
          <p:cNvSpPr txBox="1">
            <a:spLocks noChangeArrowheads="1"/>
          </p:cNvSpPr>
          <p:nvPr/>
        </p:nvSpPr>
        <p:spPr bwMode="auto">
          <a:xfrm>
            <a:off x="304800" y="838200"/>
            <a:ext cx="3352800" cy="1878013"/>
          </a:xfrm>
          <a:prstGeom prst="rect">
            <a:avLst/>
          </a:prstGeom>
          <a:noFill/>
          <a:ln w="9525">
            <a:noFill/>
            <a:miter lim="800000"/>
            <a:headEnd/>
            <a:tailEnd/>
          </a:ln>
          <a:effectLst/>
        </p:spPr>
        <p:txBody>
          <a:bodyPr>
            <a:spAutoFit/>
          </a:bodyPr>
          <a:lstStyle/>
          <a:p>
            <a:pPr algn="ctr">
              <a:spcBef>
                <a:spcPct val="50000"/>
              </a:spcBef>
            </a:pPr>
            <a:r>
              <a:rPr lang="en-US" sz="1800" i="0" u="sng" dirty="0"/>
              <a:t>NEGATIVE CONSEQUENCES TO BRITISH RULE IN INDIA </a:t>
            </a:r>
          </a:p>
          <a:p>
            <a:pPr algn="ctr">
              <a:spcBef>
                <a:spcPct val="50000"/>
              </a:spcBef>
            </a:pPr>
            <a:r>
              <a:rPr lang="en-US" sz="1800" i="0" dirty="0"/>
              <a:t>1. British manufactured goods destroyed local industries (like Wal-Mart runs local business into bankruptcy </a:t>
            </a:r>
          </a:p>
        </p:txBody>
      </p:sp>
      <p:sp>
        <p:nvSpPr>
          <p:cNvPr id="37894" name="Text Box 6"/>
          <p:cNvSpPr txBox="1">
            <a:spLocks noChangeArrowheads="1"/>
          </p:cNvSpPr>
          <p:nvPr/>
        </p:nvSpPr>
        <p:spPr bwMode="auto">
          <a:xfrm>
            <a:off x="304800" y="2971800"/>
            <a:ext cx="3352800" cy="1555750"/>
          </a:xfrm>
          <a:prstGeom prst="rect">
            <a:avLst/>
          </a:prstGeom>
          <a:noFill/>
          <a:ln w="9525">
            <a:noFill/>
            <a:miter lim="800000"/>
            <a:headEnd/>
            <a:tailEnd/>
          </a:ln>
          <a:effectLst/>
        </p:spPr>
        <p:txBody>
          <a:bodyPr>
            <a:spAutoFit/>
          </a:bodyPr>
          <a:lstStyle/>
          <a:p>
            <a:pPr algn="ctr">
              <a:spcBef>
                <a:spcPct val="50000"/>
              </a:spcBef>
            </a:pPr>
            <a:r>
              <a:rPr lang="en-US" sz="1800" i="0" dirty="0"/>
              <a:t>2.  The British government charged so much in taxes that Indian peasants were forced to become tenant farmers or give up their land completely.</a:t>
            </a:r>
            <a:r>
              <a:rPr lang="en-US" dirty="0"/>
              <a:t> </a:t>
            </a:r>
          </a:p>
        </p:txBody>
      </p:sp>
      <p:sp>
        <p:nvSpPr>
          <p:cNvPr id="37895" name="Text Box 7"/>
          <p:cNvSpPr txBox="1">
            <a:spLocks noChangeArrowheads="1"/>
          </p:cNvSpPr>
          <p:nvPr/>
        </p:nvSpPr>
        <p:spPr bwMode="auto">
          <a:xfrm>
            <a:off x="0" y="4648200"/>
            <a:ext cx="4114800" cy="2014538"/>
          </a:xfrm>
          <a:prstGeom prst="rect">
            <a:avLst/>
          </a:prstGeom>
          <a:noFill/>
          <a:ln w="9525">
            <a:noFill/>
            <a:miter lim="800000"/>
            <a:headEnd/>
            <a:tailEnd/>
          </a:ln>
          <a:effectLst/>
        </p:spPr>
        <p:txBody>
          <a:bodyPr>
            <a:spAutoFit/>
          </a:bodyPr>
          <a:lstStyle/>
          <a:p>
            <a:pPr algn="ctr">
              <a:spcBef>
                <a:spcPct val="50000"/>
              </a:spcBef>
            </a:pPr>
            <a:r>
              <a:rPr lang="en-US" sz="1800" i="0" dirty="0"/>
              <a:t>3.  </a:t>
            </a:r>
            <a:r>
              <a:rPr lang="en-US" sz="1800" b="1" u="sng" dirty="0"/>
              <a:t>***The British government also forced many farmers to quit growing crops to produce cotton.  THIS LEAD TO A FOOD SHORTAGE IN INDIA THAT CAUSED THRITY MILLION INIANS TO STARVE TO DEATH BY 1900</a:t>
            </a:r>
            <a:r>
              <a:rPr lang="en-US" sz="1800" dirty="0"/>
              <a:t> </a:t>
            </a:r>
          </a:p>
        </p:txBody>
      </p:sp>
      <p:pic>
        <p:nvPicPr>
          <p:cNvPr id="37897" name="Picture 9" descr="csl0259l"/>
          <p:cNvPicPr>
            <a:picLocks noChangeAspect="1" noChangeArrowheads="1"/>
          </p:cNvPicPr>
          <p:nvPr/>
        </p:nvPicPr>
        <p:blipFill>
          <a:blip r:embed="rId2" cstate="print"/>
          <a:srcRect/>
          <a:stretch>
            <a:fillRect/>
          </a:stretch>
        </p:blipFill>
        <p:spPr bwMode="auto">
          <a:xfrm>
            <a:off x="4114800" y="1295400"/>
            <a:ext cx="4800600" cy="5562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7893"/>
                                        </p:tgtEl>
                                        <p:attrNameLst>
                                          <p:attrName>style.visibility</p:attrName>
                                        </p:attrNameLst>
                                      </p:cBhvr>
                                      <p:to>
                                        <p:strVal val="visible"/>
                                      </p:to>
                                    </p:set>
                                    <p:anim to="" calcmode="lin" valueType="num">
                                      <p:cBhvr>
                                        <p:cTn id="7" dur="1" fill="hold"/>
                                        <p:tgtEl>
                                          <p:spTgt spid="3789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7894"/>
                                        </p:tgtEl>
                                        <p:attrNameLst>
                                          <p:attrName>style.visibility</p:attrName>
                                        </p:attrNameLst>
                                      </p:cBhvr>
                                      <p:to>
                                        <p:strVal val="visible"/>
                                      </p:to>
                                    </p:set>
                                    <p:anim to="" calcmode="lin" valueType="num">
                                      <p:cBhvr>
                                        <p:cTn id="12" dur="1" fill="hold"/>
                                        <p:tgtEl>
                                          <p:spTgt spid="37894"/>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7895"/>
                                        </p:tgtEl>
                                        <p:attrNameLst>
                                          <p:attrName>style.visibility</p:attrName>
                                        </p:attrNameLst>
                                      </p:cBhvr>
                                      <p:to>
                                        <p:strVal val="visible"/>
                                      </p:to>
                                    </p:set>
                                    <p:anim to="" calcmode="lin" valueType="num">
                                      <p:cBhvr>
                                        <p:cTn id="17" dur="1" fill="hold"/>
                                        <p:tgtEl>
                                          <p:spTgt spid="3789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3" grpId="0"/>
      <p:bldP spid="37894" grpId="0"/>
      <p:bldP spid="3789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0" y="0"/>
            <a:ext cx="9144000" cy="701675"/>
          </a:xfrm>
          <a:prstGeom prst="rect">
            <a:avLst/>
          </a:prstGeom>
          <a:noFill/>
          <a:ln w="9525">
            <a:noFill/>
            <a:miter lim="800000"/>
            <a:headEnd/>
            <a:tailEnd/>
          </a:ln>
          <a:effectLst/>
        </p:spPr>
        <p:txBody>
          <a:bodyPr>
            <a:spAutoFit/>
          </a:bodyPr>
          <a:lstStyle/>
          <a:p>
            <a:pPr algn="ctr">
              <a:spcBef>
                <a:spcPct val="50000"/>
              </a:spcBef>
            </a:pPr>
            <a:r>
              <a:rPr lang="en-US" sz="4000" b="1" i="0" u="sng">
                <a:latin typeface="Gloucester MT Extra Condensed" pitchFamily="18" charset="0"/>
              </a:rPr>
              <a:t>Getting Hindus and Muslims to Work Together</a:t>
            </a:r>
            <a:endParaRPr lang="en-US" sz="4000" b="1" i="0" u="sng">
              <a:latin typeface="Gloucester MT Extra Condensed" pitchFamily="18" charset="0"/>
              <a:sym typeface="Wingdings" pitchFamily="2" charset="2"/>
            </a:endParaRPr>
          </a:p>
        </p:txBody>
      </p:sp>
      <p:sp>
        <p:nvSpPr>
          <p:cNvPr id="39939" name="Text Box 3"/>
          <p:cNvSpPr txBox="1">
            <a:spLocks noChangeArrowheads="1"/>
          </p:cNvSpPr>
          <p:nvPr/>
        </p:nvSpPr>
        <p:spPr bwMode="auto">
          <a:xfrm>
            <a:off x="0" y="685800"/>
            <a:ext cx="9144000" cy="738664"/>
          </a:xfrm>
          <a:prstGeom prst="rect">
            <a:avLst/>
          </a:prstGeom>
          <a:noFill/>
          <a:ln w="9525">
            <a:noFill/>
            <a:miter lim="800000"/>
            <a:headEnd/>
            <a:tailEnd/>
          </a:ln>
          <a:effectLst/>
        </p:spPr>
        <p:txBody>
          <a:bodyPr>
            <a:spAutoFit/>
          </a:bodyPr>
          <a:lstStyle/>
          <a:p>
            <a:pPr algn="ctr">
              <a:spcBef>
                <a:spcPct val="50000"/>
              </a:spcBef>
            </a:pPr>
            <a:r>
              <a:rPr lang="en-US" sz="2100" b="1" dirty="0" smtClean="0"/>
              <a:t>The fighting between the Hindus </a:t>
            </a:r>
            <a:r>
              <a:rPr lang="en-US" sz="2100" b="1" dirty="0"/>
              <a:t>and the </a:t>
            </a:r>
            <a:r>
              <a:rPr lang="en-US" sz="2100" b="1" dirty="0" smtClean="0"/>
              <a:t>Muslims in India </a:t>
            </a:r>
            <a:r>
              <a:rPr lang="en-US" sz="2100" b="1" dirty="0"/>
              <a:t>kept the Indian </a:t>
            </a:r>
            <a:r>
              <a:rPr lang="en-US" sz="2100" b="1" dirty="0" smtClean="0"/>
              <a:t>people  </a:t>
            </a:r>
            <a:r>
              <a:rPr lang="en-US" sz="2100" b="1" dirty="0"/>
              <a:t>from getting the British government to grant </a:t>
            </a:r>
            <a:r>
              <a:rPr lang="en-US" sz="2100" b="1" dirty="0" smtClean="0"/>
              <a:t>them more political </a:t>
            </a:r>
            <a:r>
              <a:rPr lang="en-US" sz="2100" b="1" dirty="0"/>
              <a:t>freedom</a:t>
            </a:r>
            <a:endParaRPr lang="en-US" sz="2100" i="0" dirty="0"/>
          </a:p>
        </p:txBody>
      </p:sp>
      <p:sp>
        <p:nvSpPr>
          <p:cNvPr id="39940" name="Text Box 4"/>
          <p:cNvSpPr txBox="1">
            <a:spLocks noChangeArrowheads="1"/>
          </p:cNvSpPr>
          <p:nvPr/>
        </p:nvSpPr>
        <p:spPr bwMode="auto">
          <a:xfrm>
            <a:off x="152400" y="2362200"/>
            <a:ext cx="4114800" cy="3778250"/>
          </a:xfrm>
          <a:prstGeom prst="rect">
            <a:avLst/>
          </a:prstGeom>
          <a:noFill/>
          <a:ln w="9525">
            <a:noFill/>
            <a:miter lim="800000"/>
            <a:headEnd/>
            <a:tailEnd/>
          </a:ln>
          <a:effectLst/>
        </p:spPr>
        <p:txBody>
          <a:bodyPr>
            <a:spAutoFit/>
          </a:bodyPr>
          <a:lstStyle/>
          <a:p>
            <a:pPr algn="ctr">
              <a:spcBef>
                <a:spcPct val="50000"/>
              </a:spcBef>
            </a:pPr>
            <a:r>
              <a:rPr lang="en-US" sz="2200" b="1" u="sng" dirty="0"/>
              <a:t>**Mohandas Gandhi</a:t>
            </a:r>
          </a:p>
          <a:p>
            <a:pPr algn="ctr">
              <a:spcBef>
                <a:spcPct val="50000"/>
              </a:spcBef>
            </a:pPr>
            <a:r>
              <a:rPr lang="en-US" sz="2200" b="1" u="sng" dirty="0"/>
              <a:t> -</a:t>
            </a:r>
            <a:r>
              <a:rPr lang="en-US" sz="2200" b="1" dirty="0"/>
              <a:t>native born Indian who was educated in England and went to work as a lawyer serving the interests of Indian workers in South Africa.  </a:t>
            </a:r>
          </a:p>
          <a:p>
            <a:pPr algn="ctr">
              <a:spcBef>
                <a:spcPct val="50000"/>
              </a:spcBef>
            </a:pPr>
            <a:r>
              <a:rPr lang="en-US" sz="2200" b="1" dirty="0"/>
              <a:t>-In 1915 Gandhi returned to India to take over the Nationalist movement and fight for the rights of the Indian people! </a:t>
            </a:r>
          </a:p>
        </p:txBody>
      </p:sp>
      <p:pic>
        <p:nvPicPr>
          <p:cNvPr id="39945" name="Picture 9" descr="ghandi"/>
          <p:cNvPicPr>
            <a:picLocks noChangeAspect="1" noChangeArrowheads="1"/>
          </p:cNvPicPr>
          <p:nvPr/>
        </p:nvPicPr>
        <p:blipFill>
          <a:blip r:embed="rId2" cstate="print"/>
          <a:srcRect/>
          <a:stretch>
            <a:fillRect/>
          </a:stretch>
        </p:blipFill>
        <p:spPr bwMode="auto">
          <a:xfrm>
            <a:off x="4953000" y="1905000"/>
            <a:ext cx="4191000" cy="3962400"/>
          </a:xfrm>
          <a:prstGeom prst="rect">
            <a:avLst/>
          </a:prstGeom>
          <a:noFill/>
        </p:spPr>
      </p:pic>
      <p:pic>
        <p:nvPicPr>
          <p:cNvPr id="39947" name="Picture 11" descr="ghandi"/>
          <p:cNvPicPr>
            <a:picLocks noChangeAspect="1" noChangeArrowheads="1"/>
          </p:cNvPicPr>
          <p:nvPr/>
        </p:nvPicPr>
        <p:blipFill>
          <a:blip r:embed="rId3" cstate="print"/>
          <a:srcRect/>
          <a:stretch>
            <a:fillRect/>
          </a:stretch>
        </p:blipFill>
        <p:spPr bwMode="auto">
          <a:xfrm>
            <a:off x="4572000" y="3124200"/>
            <a:ext cx="2333625" cy="35433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9939"/>
                                        </p:tgtEl>
                                        <p:attrNameLst>
                                          <p:attrName>style.visibility</p:attrName>
                                        </p:attrNameLst>
                                      </p:cBhvr>
                                      <p:to>
                                        <p:strVal val="visible"/>
                                      </p:to>
                                    </p:set>
                                    <p:anim to="" calcmode="lin" valueType="num">
                                      <p:cBhvr>
                                        <p:cTn id="7" dur="1" fill="hold"/>
                                        <p:tgtEl>
                                          <p:spTgt spid="39939"/>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9940"/>
                                        </p:tgtEl>
                                        <p:attrNameLst>
                                          <p:attrName>style.visibility</p:attrName>
                                        </p:attrNameLst>
                                      </p:cBhvr>
                                      <p:to>
                                        <p:strVal val="visible"/>
                                      </p:to>
                                    </p:set>
                                    <p:anim to="" calcmode="lin" valueType="num">
                                      <p:cBhvr>
                                        <p:cTn id="12" dur="1" fill="hold"/>
                                        <p:tgtEl>
                                          <p:spTgt spid="3994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p:bldP spid="399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0" y="0"/>
            <a:ext cx="9144000" cy="1249363"/>
          </a:xfrm>
          <a:prstGeom prst="rect">
            <a:avLst/>
          </a:prstGeom>
          <a:noFill/>
          <a:ln w="9525">
            <a:noFill/>
            <a:miter lim="800000"/>
            <a:headEnd/>
            <a:tailEnd/>
          </a:ln>
          <a:effectLst/>
        </p:spPr>
        <p:txBody>
          <a:bodyPr>
            <a:spAutoFit/>
          </a:bodyPr>
          <a:lstStyle/>
          <a:p>
            <a:pPr algn="ctr">
              <a:spcBef>
                <a:spcPct val="50000"/>
              </a:spcBef>
            </a:pPr>
            <a:r>
              <a:rPr lang="en-US" sz="4000" b="1" i="0" u="sng">
                <a:latin typeface="Gloucester MT Extra Condensed" pitchFamily="18" charset="0"/>
              </a:rPr>
              <a:t>The Work of Gandhi</a:t>
            </a:r>
            <a:endParaRPr lang="en-US" sz="4000" b="1" i="0" u="sng">
              <a:latin typeface="Gloucester MT Extra Condensed" pitchFamily="18" charset="0"/>
              <a:sym typeface="Wingdings" pitchFamily="2" charset="2"/>
            </a:endParaRPr>
          </a:p>
          <a:p>
            <a:pPr>
              <a:spcBef>
                <a:spcPct val="50000"/>
              </a:spcBef>
            </a:pPr>
            <a:endParaRPr lang="en-US" i="0"/>
          </a:p>
        </p:txBody>
      </p:sp>
      <p:sp>
        <p:nvSpPr>
          <p:cNvPr id="40963" name="Text Box 3"/>
          <p:cNvSpPr txBox="1">
            <a:spLocks noChangeArrowheads="1"/>
          </p:cNvSpPr>
          <p:nvPr/>
        </p:nvSpPr>
        <p:spPr bwMode="auto">
          <a:xfrm>
            <a:off x="0" y="685800"/>
            <a:ext cx="9144000" cy="427038"/>
          </a:xfrm>
          <a:prstGeom prst="rect">
            <a:avLst/>
          </a:prstGeom>
          <a:noFill/>
          <a:ln w="9525">
            <a:noFill/>
            <a:miter lim="800000"/>
            <a:headEnd/>
            <a:tailEnd/>
          </a:ln>
          <a:effectLst/>
        </p:spPr>
        <p:txBody>
          <a:bodyPr>
            <a:spAutoFit/>
          </a:bodyPr>
          <a:lstStyle/>
          <a:p>
            <a:pPr algn="ctr">
              <a:spcBef>
                <a:spcPct val="50000"/>
              </a:spcBef>
            </a:pPr>
            <a:r>
              <a:rPr lang="en-US" sz="2200" b="1"/>
              <a:t>Gandhi’s Plan of Attack???? </a:t>
            </a:r>
          </a:p>
        </p:txBody>
      </p:sp>
      <p:sp>
        <p:nvSpPr>
          <p:cNvPr id="40964" name="Text Box 4"/>
          <p:cNvSpPr txBox="1">
            <a:spLocks noChangeArrowheads="1"/>
          </p:cNvSpPr>
          <p:nvPr/>
        </p:nvSpPr>
        <p:spPr bwMode="auto">
          <a:xfrm>
            <a:off x="0" y="1371600"/>
            <a:ext cx="4191000" cy="3459163"/>
          </a:xfrm>
          <a:prstGeom prst="rect">
            <a:avLst/>
          </a:prstGeom>
          <a:noFill/>
          <a:ln w="9525">
            <a:noFill/>
            <a:miter lim="800000"/>
            <a:headEnd/>
            <a:tailEnd/>
          </a:ln>
          <a:effectLst/>
        </p:spPr>
        <p:txBody>
          <a:bodyPr>
            <a:spAutoFit/>
          </a:bodyPr>
          <a:lstStyle/>
          <a:p>
            <a:pPr marL="457200" indent="-457200" algn="ctr">
              <a:spcBef>
                <a:spcPct val="50000"/>
              </a:spcBef>
              <a:buFontTx/>
              <a:buAutoNum type="arabicPeriod"/>
            </a:pPr>
            <a:r>
              <a:rPr lang="en-US" sz="2100" b="1" u="sng" dirty="0">
                <a:sym typeface="Wingdings" pitchFamily="2" charset="2"/>
              </a:rPr>
              <a:t></a:t>
            </a:r>
            <a:r>
              <a:rPr lang="en-US" sz="2100" b="1" u="sng" dirty="0"/>
              <a:t>NON-VIOLENT RESISTANCE</a:t>
            </a:r>
          </a:p>
          <a:p>
            <a:pPr marL="457200" indent="-457200" algn="ctr">
              <a:spcBef>
                <a:spcPct val="50000"/>
              </a:spcBef>
            </a:pPr>
            <a:r>
              <a:rPr lang="en-US" sz="2100" b="1" dirty="0"/>
              <a:t>Gandhi encouraged forms </a:t>
            </a:r>
            <a:r>
              <a:rPr lang="en-US" sz="2100" b="1" u="sng" dirty="0"/>
              <a:t>of Civil Disobedience</a:t>
            </a:r>
            <a:r>
              <a:rPr lang="en-US" sz="2100" b="1" dirty="0"/>
              <a:t>….which is protest that breaks laws w/o hurting people in the process.  By breaking unjust laws, people can call attention to the abuses being committed by the oppressive government.</a:t>
            </a:r>
            <a:r>
              <a:rPr lang="en-US" sz="2100" i="0" dirty="0"/>
              <a:t> </a:t>
            </a:r>
          </a:p>
        </p:txBody>
      </p:sp>
      <p:sp>
        <p:nvSpPr>
          <p:cNvPr id="40965" name="AutoShape 5"/>
          <p:cNvSpPr>
            <a:spLocks noChangeArrowheads="1"/>
          </p:cNvSpPr>
          <p:nvPr/>
        </p:nvSpPr>
        <p:spPr bwMode="auto">
          <a:xfrm>
            <a:off x="304800" y="5257800"/>
            <a:ext cx="838200" cy="1371600"/>
          </a:xfrm>
          <a:prstGeom prst="curvedRightArrow">
            <a:avLst>
              <a:gd name="adj1" fmla="val 32727"/>
              <a:gd name="adj2" fmla="val 65455"/>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40966" name="Text Box 6"/>
          <p:cNvSpPr txBox="1">
            <a:spLocks noChangeArrowheads="1"/>
          </p:cNvSpPr>
          <p:nvPr/>
        </p:nvSpPr>
        <p:spPr bwMode="auto">
          <a:xfrm>
            <a:off x="1447800" y="5483225"/>
            <a:ext cx="7696200" cy="1374775"/>
          </a:xfrm>
          <a:prstGeom prst="rect">
            <a:avLst/>
          </a:prstGeom>
          <a:noFill/>
          <a:ln w="9525">
            <a:noFill/>
            <a:miter lim="800000"/>
            <a:headEnd/>
            <a:tailEnd/>
          </a:ln>
          <a:effectLst/>
        </p:spPr>
        <p:txBody>
          <a:bodyPr>
            <a:spAutoFit/>
          </a:bodyPr>
          <a:lstStyle/>
          <a:p>
            <a:pPr algn="ctr">
              <a:spcBef>
                <a:spcPct val="50000"/>
              </a:spcBef>
            </a:pPr>
            <a:r>
              <a:rPr lang="en-US" sz="2100" b="1" u="sng" dirty="0"/>
              <a:t>2. Boycotts…Gandhi called upon Indian citizens to quite buying into British manufactured goods.  Relying on British business for goods only made the people of India more dependent on Great Britain </a:t>
            </a:r>
          </a:p>
        </p:txBody>
      </p:sp>
      <p:pic>
        <p:nvPicPr>
          <p:cNvPr id="40968" name="Picture 8" descr="gandhi"/>
          <p:cNvPicPr>
            <a:picLocks noChangeAspect="1" noChangeArrowheads="1"/>
          </p:cNvPicPr>
          <p:nvPr/>
        </p:nvPicPr>
        <p:blipFill>
          <a:blip r:embed="rId2" cstate="print"/>
          <a:srcRect/>
          <a:stretch>
            <a:fillRect/>
          </a:stretch>
        </p:blipFill>
        <p:spPr bwMode="auto">
          <a:xfrm>
            <a:off x="4191000" y="1143000"/>
            <a:ext cx="2857500" cy="3038475"/>
          </a:xfrm>
          <a:prstGeom prst="rect">
            <a:avLst/>
          </a:prstGeom>
          <a:noFill/>
        </p:spPr>
      </p:pic>
      <p:pic>
        <p:nvPicPr>
          <p:cNvPr id="40970" name="Picture 10" descr="gandhi2"/>
          <p:cNvPicPr>
            <a:picLocks noChangeAspect="1" noChangeArrowheads="1"/>
          </p:cNvPicPr>
          <p:nvPr/>
        </p:nvPicPr>
        <p:blipFill>
          <a:blip r:embed="rId3" cstate="print"/>
          <a:srcRect/>
          <a:stretch>
            <a:fillRect/>
          </a:stretch>
        </p:blipFill>
        <p:spPr bwMode="auto">
          <a:xfrm>
            <a:off x="5181600" y="3124200"/>
            <a:ext cx="3733800" cy="2514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0964"/>
                                        </p:tgtEl>
                                        <p:attrNameLst>
                                          <p:attrName>style.visibility</p:attrName>
                                        </p:attrNameLst>
                                      </p:cBhvr>
                                      <p:to>
                                        <p:strVal val="visible"/>
                                      </p:to>
                                    </p:set>
                                    <p:anim to="" calcmode="lin" valueType="num">
                                      <p:cBhvr>
                                        <p:cTn id="7" dur="1" fill="hold"/>
                                        <p:tgtEl>
                                          <p:spTgt spid="4096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0966"/>
                                        </p:tgtEl>
                                        <p:attrNameLst>
                                          <p:attrName>style.visibility</p:attrName>
                                        </p:attrNameLst>
                                      </p:cBhvr>
                                      <p:to>
                                        <p:strVal val="visible"/>
                                      </p:to>
                                    </p:set>
                                    <p:anim to="" calcmode="lin" valueType="num">
                                      <p:cBhvr>
                                        <p:cTn id="12" dur="1" fill="hold"/>
                                        <p:tgtEl>
                                          <p:spTgt spid="4096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p:bldP spid="40966" grpId="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2136</TotalTime>
  <Words>2016</Words>
  <Application>Microsoft Office PowerPoint</Application>
  <PresentationFormat>On-screen Show (4:3)</PresentationFormat>
  <Paragraphs>159</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Times New Roman</vt:lpstr>
      <vt:lpstr>Gloucester MT Extra Condensed</vt:lpstr>
      <vt:lpstr>Wingdings</vt:lpstr>
      <vt:lpstr>Default Design</vt:lpstr>
      <vt:lpstr>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ALSD</cp:lastModifiedBy>
  <cp:revision>101</cp:revision>
  <dcterms:modified xsi:type="dcterms:W3CDTF">2011-01-14T16:16:50Z</dcterms:modified>
</cp:coreProperties>
</file>